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7" r:id="rId5"/>
    <p:sldId id="263" r:id="rId6"/>
    <p:sldId id="258" r:id="rId7"/>
    <p:sldId id="266" r:id="rId8"/>
    <p:sldId id="262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Rg st="1" end="9"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595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79512" y="260648"/>
            <a:ext cx="8784976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учреждение</a:t>
            </a:r>
          </a:p>
          <a:p>
            <a:pPr algn="ctr"/>
            <a:r>
              <a:rPr lang="ru-RU" sz="16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детский сад № 52</a:t>
            </a:r>
          </a:p>
          <a:p>
            <a:pPr algn="ct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ВОЗРАСТНЫЕ   ОСОБЕННОСТИ </a:t>
            </a:r>
          </a:p>
          <a:p>
            <a:pPr algn="ctr">
              <a:lnSpc>
                <a:spcPct val="150000"/>
              </a:lnSpc>
            </a:pPr>
            <a:r>
              <a:rPr lang="ru-RU" sz="4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ДЕТЕЙ 4-5 ЛЕТ</a:t>
            </a:r>
          </a:p>
          <a:p>
            <a:pPr algn="ctr">
              <a:lnSpc>
                <a:spcPct val="150000"/>
              </a:lnSpc>
            </a:pPr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Родительское собрание № 1,  сентябрь, 2021г.</a:t>
            </a:r>
          </a:p>
          <a:p>
            <a:endParaRPr lang="ru-RU" sz="4000" b="1" i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воспитатель первой квалификационной категории</a:t>
            </a:r>
          </a:p>
          <a:p>
            <a:r>
              <a:rPr lang="ru-RU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Иванова Оксана </a:t>
            </a:r>
            <a:r>
              <a:rPr lang="ru-RU" sz="2000" b="1" i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Рамзиловна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G_20200203_142410.jpg"/>
          <p:cNvPicPr>
            <a:picLocks noChangeAspect="1"/>
          </p:cNvPicPr>
          <p:nvPr/>
        </p:nvPicPr>
        <p:blipFill>
          <a:blip r:embed="rId3" cstate="print"/>
          <a:srcRect l="15080" t="10101" r="16967"/>
          <a:stretch>
            <a:fillRect/>
          </a:stretch>
        </p:blipFill>
        <p:spPr>
          <a:xfrm>
            <a:off x="6660232" y="3933056"/>
            <a:ext cx="2160240" cy="2568877"/>
          </a:xfrm>
          <a:prstGeom prst="rect">
            <a:avLst/>
          </a:prstGeom>
        </p:spPr>
      </p:pic>
    </p:spTree>
  </p:cSld>
  <p:clrMapOvr>
    <a:masterClrMapping/>
  </p:clrMapOvr>
  <p:transition advTm="225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1520" y="188641"/>
            <a:ext cx="8568952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На пятом году жизни ребенка меняется характер взаимоотношений с детьми. Ребенок вырывается из круга внутрисемейных отношений и вливается в море окружающего мира. Ему становится необходимым признание со стороны сверстников..  Дети этого возраста учатся понимать чувства других, сопереживать, выходить из трудных ситуаций в общении со сверстниками. Отношения со сверстниками начинают вызывать сильные эмоции.</a:t>
            </a:r>
            <a:r>
              <a:rPr lang="ru-RU" sz="3000" i="1" dirty="0" smtClean="0"/>
              <a:t> </a:t>
            </a:r>
            <a:r>
              <a:rPr lang="ru-RU" sz="3000" i="1" dirty="0" smtClean="0">
                <a:solidFill>
                  <a:schemeClr val="accent1">
                    <a:lumMod val="75000"/>
                  </a:schemeClr>
                </a:solidFill>
              </a:rPr>
              <a:t>На данном этапе очень важно, учитывая возрастные особенности ребенка, воспитывать в нем доброту, вежливость, ответственность, отзывчивость, любовь к труду. </a:t>
            </a:r>
          </a:p>
          <a:p>
            <a:pPr algn="just"/>
            <a:endParaRPr lang="ru-RU" sz="36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advTm="1562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51520" y="0"/>
            <a:ext cx="8496944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Ребенок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ДОЛЖЕН УМЕТЬ: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складывать разрезную картинку из 5-8 частей;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находить и объяснять несоответствия на рисунках;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находить и объяснять отличия между явлениями;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находить в группе слов лишнее и суметь объяснить, почему оно лишнее;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называть обобщающим словом каждую группу предметов: домашние и дикие животные, птицы, насекомые, ягоды, овощи и фрукты;</a:t>
            </a:r>
          </a:p>
          <a:p>
            <a:pPr>
              <a:buFontTx/>
              <a:buChar char="-"/>
            </a:pP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 определять последовательность событий. </a:t>
            </a:r>
          </a:p>
          <a:p>
            <a:pPr>
              <a:buFontTx/>
              <a:buChar char="-"/>
            </a:pPr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Tx/>
              <a:buChar char="-"/>
            </a:pPr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2400" b="1" dirty="0"/>
          </a:p>
        </p:txBody>
      </p:sp>
    </p:spTree>
  </p:cSld>
  <p:clrMapOvr>
    <a:masterClrMapping/>
  </p:clrMapOvr>
  <p:transition advTm="15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3528" y="260648"/>
            <a:ext cx="84249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определять расположение предметов: сзади, посередине, справа, слева, вверху, внизу, спереди;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знать основные фигуры геометрии: круг, овал, треугольник, квадрат, прямоугольник;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знать цифры от  0 до 9, считать предметы, соотносить их  количество с цифрой.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расставлять цифры в правильной последовательности и в обратной от 1 до 5;</a:t>
            </a:r>
          </a:p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- понимать такие значения, как поровну, больше, меньше.</a:t>
            </a: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217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5536" y="548680"/>
            <a:ext cx="84249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К 5-ти годам ВНИМАНИЕ становится все более устойчивым (занимается интересной деятельностью в течение 15-20 минут). Важным показателем развития внимания является то, что к 5-ти годам в деятельности ребенка появляется действие по правилу. Именно в этом возрасте дети начинают активно играть в игры с правилами: настольные (лото, детское домино) и подвижные игры.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2312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5536" y="188640"/>
            <a:ext cx="828092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К 5-ти годам интенсивно развивается ПАМЯТЬ ребенка – он может запомнить 5-6 предметов из 10, изображенных на предъявляемых ему картинках. Цепкая память позволяет ребенку 4-5 лет многое запоминать, он легко может выучить наизусть стихи и может выразительно читать их на публике. В возрасте 4-5 лет преобладает ВООБРАЖЕНИЕ. Особенности образов воображения зависят от опыта ребенка: в них часто смешивается реальное и сказочное. </a:t>
            </a:r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Однако образы у ребенка 4-5 лет разрозненны и зависят от меняющихся внешних условий.  </a:t>
            </a:r>
            <a:endParaRPr lang="ru-RU" sz="3200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239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67544" y="260648"/>
            <a:ext cx="820891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000" dirty="0" smtClean="0">
                <a:solidFill>
                  <a:schemeClr val="accent1">
                    <a:lumMod val="75000"/>
                  </a:schemeClr>
                </a:solidFill>
              </a:rPr>
              <a:t>Важно в этом возрасте построить отношения со своим ребенком:</a:t>
            </a:r>
          </a:p>
          <a:p>
            <a:pPr algn="just"/>
            <a:r>
              <a:rPr lang="ru-RU" sz="3000" dirty="0" smtClean="0">
                <a:solidFill>
                  <a:schemeClr val="accent1">
                    <a:lumMod val="75000"/>
                  </a:schemeClr>
                </a:solidFill>
              </a:rPr>
              <a:t>Запретов, правил и законов не должно быть очень много. В силу своих психических  возрастных особенностей ребенок не может выполнить их все. Напротив, если их будет запредельное количество,  то ребенок устроит вам протест. Рассказывайте ему о своих чувствах, переживаниях. Так он лучше будет понимать вас и окружающих людей. Разбирайте с ним особенности и детали сложных этических ситуаций, в которые он попадает во дворе и в детском саду. </a:t>
            </a:r>
            <a:endParaRPr lang="ru-RU" sz="3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2266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7544" y="548680"/>
            <a:ext cx="828092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</a:rPr>
              <a:t>Не перегружайте его совесть. Не нужно постоянно говорить ему об его ошибках. Чаще интересуйтесь творческими особенностями и успехами своего ребенка, но не критикуйте. </a:t>
            </a:r>
          </a:p>
          <a:p>
            <a:pPr algn="just"/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5 лет – это последний возраст, когда ребенок безгранично и во всем доверяет своим родителям и другим близким взрослым.  </a:t>
            </a:r>
          </a:p>
          <a:p>
            <a:pPr algn="just"/>
            <a:r>
              <a:rPr lang="ru-RU" sz="3200" i="1" dirty="0" smtClean="0">
                <a:solidFill>
                  <a:schemeClr val="accent1">
                    <a:lumMod val="75000"/>
                  </a:schemeClr>
                </a:solidFill>
              </a:rPr>
              <a:t>Разрешите ему как можно больше играть со сверстниками. Отвечайте на любые вопросы. Играйте с ним дома, читайте книги. </a:t>
            </a:r>
          </a:p>
        </p:txBody>
      </p:sp>
    </p:spTree>
  </p:cSld>
  <p:clrMapOvr>
    <a:masterClrMapping/>
  </p:clrMapOvr>
  <p:transition advTm="2953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rasivie-fony-dlya-prezentacii-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7584" y="1124744"/>
            <a:ext cx="71287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chemeClr val="accent1">
                    <a:lumMod val="75000"/>
                  </a:schemeClr>
                </a:solidFill>
              </a:rPr>
              <a:t>С </a:t>
            </a:r>
            <a:r>
              <a:rPr lang="ru-RU" sz="8000" dirty="0" err="1" smtClean="0">
                <a:solidFill>
                  <a:schemeClr val="accent1">
                    <a:lumMod val="75000"/>
                  </a:schemeClr>
                </a:solidFill>
              </a:rPr>
              <a:t>п</a:t>
            </a:r>
            <a:r>
              <a:rPr lang="ru-RU" sz="8000" dirty="0" smtClean="0">
                <a:solidFill>
                  <a:schemeClr val="accent1">
                    <a:lumMod val="75000"/>
                  </a:schemeClr>
                </a:solidFill>
              </a:rPr>
              <a:t> а с и б о </a:t>
            </a:r>
          </a:p>
          <a:p>
            <a:pPr algn="ctr"/>
            <a:r>
              <a:rPr lang="ru-RU" sz="8000" dirty="0" smtClean="0">
                <a:solidFill>
                  <a:schemeClr val="accent1">
                    <a:lumMod val="75000"/>
                  </a:schemeClr>
                </a:solidFill>
              </a:rPr>
              <a:t>за </a:t>
            </a:r>
          </a:p>
          <a:p>
            <a:pPr algn="ctr"/>
            <a:r>
              <a:rPr lang="ru-RU" sz="8000" dirty="0" smtClean="0">
                <a:solidFill>
                  <a:schemeClr val="accent1">
                    <a:lumMod val="75000"/>
                  </a:schemeClr>
                </a:solidFill>
              </a:rPr>
              <a:t> внимание</a:t>
            </a:r>
            <a:endParaRPr lang="ru-RU" sz="8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2719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574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</dc:creator>
  <cp:lastModifiedBy>1</cp:lastModifiedBy>
  <cp:revision>37</cp:revision>
  <dcterms:created xsi:type="dcterms:W3CDTF">2021-09-03T16:23:03Z</dcterms:created>
  <dcterms:modified xsi:type="dcterms:W3CDTF">2021-10-15T11:47:21Z</dcterms:modified>
</cp:coreProperties>
</file>