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78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"/>
            <a:ext cx="9143631" cy="68576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6655" y="149669"/>
            <a:ext cx="4650740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3297" y="1087094"/>
            <a:ext cx="7763509" cy="2676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9143631" cy="68576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0894" y="831862"/>
            <a:ext cx="6548755" cy="5118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marR="5080" indent="-340360" algn="ctr">
              <a:lnSpc>
                <a:spcPct val="100000"/>
              </a:lnSpc>
              <a:spcBef>
                <a:spcPts val="95"/>
              </a:spcBef>
            </a:pPr>
            <a:r>
              <a:rPr sz="1600" b="1" spc="-5">
                <a:latin typeface="Times New Roman"/>
                <a:cs typeface="Times New Roman"/>
              </a:rPr>
              <a:t>Муниципальное</a:t>
            </a:r>
            <a:r>
              <a:rPr sz="1600" b="1" spc="5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latin typeface="Times New Roman"/>
                <a:cs typeface="Times New Roman"/>
              </a:rPr>
              <a:t>казенное</a:t>
            </a:r>
            <a:r>
              <a:rPr sz="1600" b="1" smtClean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дошкольное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образовательное </a:t>
            </a:r>
            <a:r>
              <a:rPr sz="1600" b="1" spc="-10">
                <a:latin typeface="Times New Roman"/>
                <a:cs typeface="Times New Roman"/>
              </a:rPr>
              <a:t>учреждение </a:t>
            </a:r>
            <a:r>
              <a:rPr sz="1600" b="1" spc="-385">
                <a:latin typeface="Times New Roman"/>
                <a:cs typeface="Times New Roman"/>
              </a:rPr>
              <a:t> </a:t>
            </a:r>
            <a:r>
              <a:rPr sz="1600" b="1" spc="-5" smtClean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детский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5">
                <a:latin typeface="Times New Roman"/>
                <a:cs typeface="Times New Roman"/>
              </a:rPr>
              <a:t>сад</a:t>
            </a:r>
            <a:r>
              <a:rPr sz="1600" b="1" spc="-10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latin typeface="Times New Roman"/>
                <a:cs typeface="Times New Roman"/>
              </a:rPr>
              <a:t>№ 52 </a:t>
            </a:r>
            <a:r>
              <a:rPr lang="ru-RU" sz="1600" b="1" spc="-5" dirty="0" err="1" smtClean="0">
                <a:latin typeface="Times New Roman"/>
                <a:cs typeface="Times New Roman"/>
              </a:rPr>
              <a:t>пгт</a:t>
            </a:r>
            <a:r>
              <a:rPr lang="ru-RU" sz="1600" b="1" spc="-5" dirty="0" smtClean="0">
                <a:latin typeface="Times New Roman"/>
                <a:cs typeface="Times New Roman"/>
              </a:rPr>
              <a:t>. Дружинино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2340" y="4515015"/>
            <a:ext cx="4752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4950">
              <a:lnSpc>
                <a:spcPct val="100000"/>
              </a:lnSpc>
              <a:spcBef>
                <a:spcPts val="100"/>
              </a:spcBef>
            </a:pP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«Думать по-новому, </a:t>
            </a:r>
            <a:r>
              <a:rPr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работать</a:t>
            </a:r>
            <a:r>
              <a:rPr sz="3600" b="1" i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творчески!»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1941" y="6019801"/>
            <a:ext cx="179514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Август</a:t>
            </a:r>
            <a:r>
              <a:rPr sz="2000" spc="-5" smtClean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sz="2000" spc="-3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2023г.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039" y="1557007"/>
            <a:ext cx="7495921" cy="26636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QCN4187.JPG"/>
          <p:cNvPicPr>
            <a:picLocks noChangeAspect="1"/>
          </p:cNvPicPr>
          <p:nvPr/>
        </p:nvPicPr>
        <p:blipFill>
          <a:blip r:embed="rId2" cstate="print"/>
          <a:srcRect l="20000" t="16667"/>
          <a:stretch>
            <a:fillRect/>
          </a:stretch>
        </p:blipFill>
        <p:spPr>
          <a:xfrm>
            <a:off x="228600" y="228600"/>
            <a:ext cx="4191000" cy="3274219"/>
          </a:xfrm>
          <a:prstGeom prst="rect">
            <a:avLst/>
          </a:prstGeom>
        </p:spPr>
      </p:pic>
      <p:pic>
        <p:nvPicPr>
          <p:cNvPr id="3" name="Рисунок 2" descr="POJF3171.JPG"/>
          <p:cNvPicPr>
            <a:picLocks noChangeAspect="1"/>
          </p:cNvPicPr>
          <p:nvPr/>
        </p:nvPicPr>
        <p:blipFill>
          <a:blip r:embed="rId3" cstate="print"/>
          <a:srcRect r="2593" b="27778"/>
          <a:stretch>
            <a:fillRect/>
          </a:stretch>
        </p:blipFill>
        <p:spPr>
          <a:xfrm>
            <a:off x="5105400" y="304800"/>
            <a:ext cx="3757613" cy="4953000"/>
          </a:xfrm>
          <a:prstGeom prst="rect">
            <a:avLst/>
          </a:prstGeom>
        </p:spPr>
      </p:pic>
      <p:pic>
        <p:nvPicPr>
          <p:cNvPr id="4" name="Рисунок 3" descr="ALAY2031.JPG"/>
          <p:cNvPicPr>
            <a:picLocks noChangeAspect="1"/>
          </p:cNvPicPr>
          <p:nvPr/>
        </p:nvPicPr>
        <p:blipFill>
          <a:blip r:embed="rId4" cstate="print"/>
          <a:srcRect r="-2899" b="23188"/>
          <a:stretch>
            <a:fillRect/>
          </a:stretch>
        </p:blipFill>
        <p:spPr>
          <a:xfrm>
            <a:off x="152400" y="3581400"/>
            <a:ext cx="54102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a02f4b1-1908-4f35-a9ea-3410233d2523.JPG"/>
          <p:cNvPicPr>
            <a:picLocks noChangeAspect="1"/>
          </p:cNvPicPr>
          <p:nvPr/>
        </p:nvPicPr>
        <p:blipFill>
          <a:blip r:embed="rId2" cstate="print"/>
          <a:srcRect t="13333" r="-370"/>
          <a:stretch>
            <a:fillRect/>
          </a:stretch>
        </p:blipFill>
        <p:spPr>
          <a:xfrm>
            <a:off x="533400" y="228600"/>
            <a:ext cx="3333750" cy="3838118"/>
          </a:xfrm>
          <a:prstGeom prst="rect">
            <a:avLst/>
          </a:prstGeom>
        </p:spPr>
      </p:pic>
      <p:pic>
        <p:nvPicPr>
          <p:cNvPr id="5" name="Рисунок 4" descr="58e743e5-8659-46dc-b794-f8a12da7ad6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524000"/>
            <a:ext cx="3638550" cy="4851400"/>
          </a:xfrm>
          <a:prstGeom prst="rect">
            <a:avLst/>
          </a:prstGeom>
        </p:spPr>
      </p:pic>
      <p:pic>
        <p:nvPicPr>
          <p:cNvPr id="6" name="Рисунок 5" descr="fe5c946b-6772-4cdc-9074-2007a805df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2743200"/>
            <a:ext cx="2705100" cy="36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4572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     Экологическая викторина»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708.JPG"/>
          <p:cNvPicPr>
            <a:picLocks noChangeAspect="1"/>
          </p:cNvPicPr>
          <p:nvPr/>
        </p:nvPicPr>
        <p:blipFill>
          <a:blip r:embed="rId2" cstate="print"/>
          <a:srcRect l="13334" t="21111" r="7500" b="4444"/>
          <a:stretch>
            <a:fillRect/>
          </a:stretch>
        </p:blipFill>
        <p:spPr>
          <a:xfrm>
            <a:off x="4876800" y="609600"/>
            <a:ext cx="4105701" cy="2895600"/>
          </a:xfrm>
          <a:prstGeom prst="rect">
            <a:avLst/>
          </a:prstGeom>
        </p:spPr>
      </p:pic>
      <p:pic>
        <p:nvPicPr>
          <p:cNvPr id="4" name="Рисунок 3" descr="IMG_0715.JPG"/>
          <p:cNvPicPr>
            <a:picLocks noChangeAspect="1"/>
          </p:cNvPicPr>
          <p:nvPr/>
        </p:nvPicPr>
        <p:blipFill>
          <a:blip r:embed="rId3" cstate="print"/>
          <a:srcRect t="18889" r="15000"/>
          <a:stretch>
            <a:fillRect/>
          </a:stretch>
        </p:blipFill>
        <p:spPr>
          <a:xfrm>
            <a:off x="304800" y="533400"/>
            <a:ext cx="2980151" cy="2132853"/>
          </a:xfrm>
          <a:prstGeom prst="rect">
            <a:avLst/>
          </a:prstGeom>
        </p:spPr>
      </p:pic>
      <p:pic>
        <p:nvPicPr>
          <p:cNvPr id="5" name="Рисунок 4" descr="IMG_0710.JPG"/>
          <p:cNvPicPr>
            <a:picLocks noChangeAspect="1"/>
          </p:cNvPicPr>
          <p:nvPr/>
        </p:nvPicPr>
        <p:blipFill>
          <a:blip r:embed="rId4" cstate="print"/>
          <a:srcRect l="10833" b="7778"/>
          <a:stretch>
            <a:fillRect/>
          </a:stretch>
        </p:blipFill>
        <p:spPr>
          <a:xfrm>
            <a:off x="5257800" y="3733800"/>
            <a:ext cx="3438180" cy="2667000"/>
          </a:xfrm>
          <a:prstGeom prst="rect">
            <a:avLst/>
          </a:prstGeom>
        </p:spPr>
      </p:pic>
      <p:pic>
        <p:nvPicPr>
          <p:cNvPr id="7" name="Рисунок 6" descr="IMG_0704.JPG"/>
          <p:cNvPicPr>
            <a:picLocks noChangeAspect="1"/>
          </p:cNvPicPr>
          <p:nvPr/>
        </p:nvPicPr>
        <p:blipFill>
          <a:blip r:embed="rId5" cstate="print"/>
          <a:srcRect t="20000" r="11666"/>
          <a:stretch>
            <a:fillRect/>
          </a:stretch>
        </p:blipFill>
        <p:spPr>
          <a:xfrm>
            <a:off x="2057400" y="2286000"/>
            <a:ext cx="3200400" cy="2173858"/>
          </a:xfrm>
          <a:prstGeom prst="rect">
            <a:avLst/>
          </a:prstGeom>
        </p:spPr>
      </p:pic>
      <p:pic>
        <p:nvPicPr>
          <p:cNvPr id="8" name="Рисунок 7" descr="IMG_0717.JPG"/>
          <p:cNvPicPr>
            <a:picLocks noChangeAspect="1"/>
          </p:cNvPicPr>
          <p:nvPr/>
        </p:nvPicPr>
        <p:blipFill>
          <a:blip r:embed="rId6" cstate="print"/>
          <a:srcRect t="15556" r="5834"/>
          <a:stretch>
            <a:fillRect/>
          </a:stretch>
        </p:blipFill>
        <p:spPr>
          <a:xfrm>
            <a:off x="533400" y="4114800"/>
            <a:ext cx="3625516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2200" y="152400"/>
            <a:ext cx="535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Развлечение «До свиданья, лето»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6655" y="304799"/>
            <a:ext cx="4650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2023-2024</a:t>
            </a:r>
            <a:r>
              <a:rPr spc="-10" dirty="0"/>
              <a:t> </a:t>
            </a:r>
            <a:r>
              <a:rPr spc="-5" dirty="0"/>
              <a:t>учебный</a:t>
            </a:r>
            <a:r>
              <a:rPr spc="-15" dirty="0"/>
              <a:t> </a:t>
            </a:r>
            <a:r>
              <a:rPr spc="-5" dirty="0"/>
              <a:t>год</a:t>
            </a:r>
            <a:r>
              <a:rPr spc="-15" dirty="0"/>
              <a:t> </a:t>
            </a:r>
            <a:r>
              <a:rPr spc="-5" dirty="0"/>
              <a:t>на пороге!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533400"/>
            <a:ext cx="7848600" cy="1063112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Основные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 направления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000" b="1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mtClean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lang="ru-RU" sz="2000" b="1" dirty="0" smtClean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000" b="1" smtClean="0">
                <a:solidFill>
                  <a:srgbClr val="000066"/>
                </a:solidFill>
                <a:latin typeface="Times New Roman"/>
                <a:cs typeface="Times New Roman"/>
              </a:rPr>
              <a:t>ДОУ</a:t>
            </a:r>
            <a:r>
              <a:rPr sz="2000" b="1" spc="1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>
                <a:solidFill>
                  <a:srgbClr val="000066"/>
                </a:solidFill>
                <a:latin typeface="Times New Roman"/>
                <a:cs typeface="Times New Roman"/>
              </a:rPr>
              <a:t>на </a:t>
            </a:r>
            <a:r>
              <a:rPr sz="2000" b="1" smtClean="0">
                <a:solidFill>
                  <a:srgbClr val="000066"/>
                </a:solidFill>
                <a:latin typeface="Times New Roman"/>
                <a:cs typeface="Times New Roman"/>
              </a:rPr>
              <a:t>2023-2024</a:t>
            </a:r>
            <a:r>
              <a:rPr lang="ru-RU" sz="2000" b="1" dirty="0" smtClean="0">
                <a:solidFill>
                  <a:srgbClr val="000066"/>
                </a:solidFill>
                <a:latin typeface="Times New Roman"/>
                <a:cs typeface="Times New Roman"/>
              </a:rPr>
              <a:t> учебный</a:t>
            </a:r>
            <a:r>
              <a:rPr sz="2000" b="1" spc="5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год</a:t>
            </a:r>
            <a:endParaRPr sz="2000">
              <a:latin typeface="Times New Roman"/>
              <a:cs typeface="Times New Roman"/>
            </a:endParaRPr>
          </a:p>
          <a:p>
            <a:pPr marL="793115">
              <a:lnSpc>
                <a:spcPct val="100000"/>
              </a:lnSpc>
              <a:spcBef>
                <a:spcPts val="157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Реализация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новой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ОП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ДО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по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ФОП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035" y="1773377"/>
            <a:ext cx="8629916" cy="3887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2097" y="366750"/>
            <a:ext cx="61550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</a:rPr>
              <a:t>ФОРМЫ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реализация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новой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ОП </a:t>
            </a:r>
            <a:r>
              <a:rPr spc="-5" dirty="0">
                <a:solidFill>
                  <a:srgbClr val="FF0000"/>
                </a:solidFill>
              </a:rPr>
              <a:t>ДО по </a:t>
            </a:r>
            <a:r>
              <a:rPr dirty="0">
                <a:solidFill>
                  <a:srgbClr val="FF0000"/>
                </a:solidFill>
              </a:rPr>
              <a:t>ФОП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6720" y="1368539"/>
            <a:ext cx="6562090" cy="25400"/>
            <a:chOff x="1296720" y="1368539"/>
            <a:chExt cx="6562090" cy="25400"/>
          </a:xfrm>
        </p:grpSpPr>
        <p:sp>
          <p:nvSpPr>
            <p:cNvPr id="4" name="object 4"/>
            <p:cNvSpPr/>
            <p:nvPr/>
          </p:nvSpPr>
          <p:spPr>
            <a:xfrm>
              <a:off x="1308239" y="1386725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558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6720" y="1375562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558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73157" y="1673098"/>
            <a:ext cx="1610360" cy="26034"/>
            <a:chOff x="3773157" y="1673098"/>
            <a:chExt cx="1610360" cy="26034"/>
          </a:xfrm>
        </p:grpSpPr>
        <p:sp>
          <p:nvSpPr>
            <p:cNvPr id="7" name="object 7"/>
            <p:cNvSpPr/>
            <p:nvPr/>
          </p:nvSpPr>
          <p:spPr>
            <a:xfrm>
              <a:off x="3784676" y="1691640"/>
              <a:ext cx="1598930" cy="0"/>
            </a:xfrm>
            <a:custGeom>
              <a:avLst/>
              <a:gdLst/>
              <a:ahLst/>
              <a:cxnLst/>
              <a:rect l="l" t="t" r="r" b="b"/>
              <a:pathLst>
                <a:path w="1598929">
                  <a:moveTo>
                    <a:pt x="0" y="0"/>
                  </a:moveTo>
                  <a:lnTo>
                    <a:pt x="1598764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73157" y="1680121"/>
              <a:ext cx="1598930" cy="0"/>
            </a:xfrm>
            <a:custGeom>
              <a:avLst/>
              <a:gdLst/>
              <a:ahLst/>
              <a:cxnLst/>
              <a:rect l="l" t="t" r="r" b="b"/>
              <a:pathLst>
                <a:path w="1598929">
                  <a:moveTo>
                    <a:pt x="0" y="0"/>
                  </a:moveTo>
                  <a:lnTo>
                    <a:pt x="1598764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736723" y="3806825"/>
            <a:ext cx="3681729" cy="26034"/>
            <a:chOff x="2736723" y="3806825"/>
            <a:chExt cx="3681729" cy="26034"/>
          </a:xfrm>
        </p:grpSpPr>
        <p:sp>
          <p:nvSpPr>
            <p:cNvPr id="10" name="object 10"/>
            <p:cNvSpPr/>
            <p:nvPr/>
          </p:nvSpPr>
          <p:spPr>
            <a:xfrm>
              <a:off x="2748241" y="3825367"/>
              <a:ext cx="3670300" cy="0"/>
            </a:xfrm>
            <a:custGeom>
              <a:avLst/>
              <a:gdLst/>
              <a:ahLst/>
              <a:cxnLst/>
              <a:rect l="l" t="t" r="r" b="b"/>
              <a:pathLst>
                <a:path w="3670300">
                  <a:moveTo>
                    <a:pt x="0" y="0"/>
                  </a:moveTo>
                  <a:lnTo>
                    <a:pt x="3670198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36723" y="3813848"/>
              <a:ext cx="3670300" cy="0"/>
            </a:xfrm>
            <a:custGeom>
              <a:avLst/>
              <a:gdLst/>
              <a:ahLst/>
              <a:cxnLst/>
              <a:rect l="l" t="t" r="r" b="b"/>
              <a:pathLst>
                <a:path w="3670300">
                  <a:moveTo>
                    <a:pt x="0" y="0"/>
                  </a:moveTo>
                  <a:lnTo>
                    <a:pt x="3670198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17296" y="1087094"/>
            <a:ext cx="7907655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315" marR="672465" indent="-24765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Образовательная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деятельность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 в ДОО</a:t>
            </a:r>
            <a:r>
              <a:rPr sz="20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включает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четыре </a:t>
            </a:r>
            <a:r>
              <a:rPr sz="2000" b="1" spc="-48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направления:</a:t>
            </a:r>
            <a:endParaRPr sz="20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buChar char="-"/>
              <a:tabLst>
                <a:tab pos="244475" algn="l"/>
                <a:tab pos="245110" algn="l"/>
                <a:tab pos="814069" algn="l"/>
                <a:tab pos="1897380" algn="l"/>
                <a:tab pos="3041650" algn="l"/>
                <a:tab pos="3309620" algn="l"/>
                <a:tab pos="4435475" algn="l"/>
                <a:tab pos="5947410" algn="l"/>
                <a:tab pos="725932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ОД,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ору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ю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т	в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оцессе	о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низ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	различ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ых	в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детской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деятельности;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ОД,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которую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проводят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 ходе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режимных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процессов;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самостоятельную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 деятельность детей;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2012314" algn="l"/>
                <a:tab pos="2310765" algn="l"/>
                <a:tab pos="3412490" algn="l"/>
                <a:tab pos="4199255" algn="l"/>
                <a:tab pos="4648200" algn="l"/>
                <a:tab pos="6069330" algn="l"/>
              </a:tabLst>
            </a:pPr>
            <a:r>
              <a:rPr sz="3000" baseline="4166" dirty="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оде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е	с	с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ья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ми	дет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й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браз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й  </a:t>
            </a:r>
            <a:r>
              <a:rPr sz="2000">
                <a:solidFill>
                  <a:srgbClr val="000066"/>
                </a:solidFill>
                <a:latin typeface="Times New Roman"/>
                <a:cs typeface="Times New Roman"/>
              </a:rPr>
              <a:t>программы</a:t>
            </a:r>
            <a:r>
              <a:rPr sz="2000" spc="-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smtClean="0">
                <a:solidFill>
                  <a:srgbClr val="000066"/>
                </a:solidFill>
                <a:latin typeface="Times New Roman"/>
                <a:cs typeface="Times New Roman"/>
              </a:rPr>
              <a:t>ДО</a:t>
            </a:r>
            <a:r>
              <a:rPr lang="ru-RU" sz="2000" spc="-5" dirty="0" smtClean="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  <a:p>
            <a:pPr marL="2118995">
              <a:lnSpc>
                <a:spcPct val="100000"/>
              </a:lnSpc>
            </a:pP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Основные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направления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ts val="2400"/>
              </a:lnSpc>
              <a:buChar char="-"/>
              <a:tabLst>
                <a:tab pos="1612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реализации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обновленной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ДО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sz="2000" spc="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ФОП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ДО;</a:t>
            </a:r>
            <a:endParaRPr sz="2000">
              <a:latin typeface="Times New Roman"/>
              <a:cs typeface="Times New Roman"/>
            </a:endParaRPr>
          </a:p>
          <a:p>
            <a:pPr marL="12700" marR="6985">
              <a:lnSpc>
                <a:spcPct val="100000"/>
              </a:lnSpc>
              <a:buChar char="-"/>
              <a:tabLst>
                <a:tab pos="2120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планирование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000" spc="3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детьми</a:t>
            </a:r>
            <a:r>
              <a:rPr sz="2000" spc="3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семьями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группы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риска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социально </a:t>
            </a:r>
            <a:r>
              <a:rPr sz="2000" spc="-48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опасного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положения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(СОП);</a:t>
            </a:r>
            <a:endParaRPr sz="20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spcBef>
                <a:spcPts val="10"/>
              </a:spcBef>
              <a:buChar char="-"/>
              <a:tabLst>
                <a:tab pos="409575" algn="l"/>
                <a:tab pos="410209" algn="l"/>
                <a:tab pos="1938020" algn="l"/>
                <a:tab pos="3479165" algn="l"/>
                <a:tab pos="5035550" algn="l"/>
                <a:tab pos="5482590" algn="l"/>
                <a:tab pos="7271384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реал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я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аммы	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та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я	и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воспитательной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работы;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организация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методической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 поддержки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 педагогов.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177" y="381000"/>
            <a:ext cx="48247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</a:rPr>
              <a:t>2.</a:t>
            </a:r>
            <a:r>
              <a:rPr sz="2800" spc="-15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Новый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порядок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spc="-10" dirty="0">
                <a:solidFill>
                  <a:srgbClr val="FF0000"/>
                </a:solidFill>
              </a:rPr>
              <a:t>аттестации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441437" y="3727615"/>
            <a:ext cx="442595" cy="12700"/>
          </a:xfrm>
          <a:custGeom>
            <a:avLst/>
            <a:gdLst/>
            <a:ahLst/>
            <a:cxnLst/>
            <a:rect l="l" t="t" r="r" b="b"/>
            <a:pathLst>
              <a:path w="442594" h="12700">
                <a:moveTo>
                  <a:pt x="0" y="12598"/>
                </a:moveTo>
                <a:lnTo>
                  <a:pt x="442074" y="12598"/>
                </a:lnTo>
                <a:lnTo>
                  <a:pt x="442074" y="0"/>
                </a:lnTo>
                <a:lnTo>
                  <a:pt x="0" y="0"/>
                </a:lnTo>
                <a:lnTo>
                  <a:pt x="0" y="12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indent="-117475">
              <a:lnSpc>
                <a:spcPts val="2400"/>
              </a:lnSpc>
              <a:spcBef>
                <a:spcPts val="100"/>
              </a:spcBef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spc="-5" dirty="0"/>
              <a:t>Утвержден</a:t>
            </a:r>
            <a:r>
              <a:rPr sz="2000" dirty="0"/>
              <a:t> приказом</a:t>
            </a:r>
            <a:r>
              <a:rPr sz="2000" spc="10" dirty="0"/>
              <a:t> </a:t>
            </a:r>
            <a:r>
              <a:rPr sz="2000" spc="-5" dirty="0"/>
              <a:t>Минпросвещения</a:t>
            </a:r>
            <a:r>
              <a:rPr sz="2000" spc="10" dirty="0"/>
              <a:t> </a:t>
            </a:r>
            <a:r>
              <a:rPr sz="2000" spc="-5" dirty="0"/>
              <a:t>России</a:t>
            </a:r>
            <a:r>
              <a:rPr sz="2000" spc="5" dirty="0"/>
              <a:t> </a:t>
            </a:r>
            <a:r>
              <a:rPr sz="2000" dirty="0"/>
              <a:t>от</a:t>
            </a:r>
            <a:r>
              <a:rPr sz="2000" spc="10" dirty="0"/>
              <a:t> </a:t>
            </a:r>
            <a:r>
              <a:rPr sz="2000" dirty="0"/>
              <a:t>24.03.2023</a:t>
            </a:r>
            <a:r>
              <a:rPr sz="2000" spc="10" dirty="0"/>
              <a:t> </a:t>
            </a:r>
            <a:r>
              <a:rPr sz="2000" dirty="0"/>
              <a:t>№</a:t>
            </a:r>
            <a:r>
              <a:rPr sz="2000" spc="5" dirty="0"/>
              <a:t> </a:t>
            </a:r>
            <a:r>
              <a:rPr sz="2000" dirty="0"/>
              <a:t>196</a:t>
            </a:r>
            <a:endParaRPr sz="2000"/>
          </a:p>
          <a:p>
            <a:pPr marL="12700" marR="1016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1250315" algn="l"/>
                <a:tab pos="1499870" algn="l"/>
                <a:tab pos="2132330" algn="l"/>
                <a:tab pos="2389505" algn="l"/>
                <a:tab pos="3481704" algn="l"/>
                <a:tab pos="4123690" algn="l"/>
                <a:tab pos="4726305" algn="l"/>
                <a:tab pos="4989830" algn="l"/>
                <a:tab pos="5729605" algn="l"/>
                <a:tab pos="7168515" algn="l"/>
              </a:tabLst>
            </a:pPr>
            <a:r>
              <a:rPr sz="2000" spc="-5" dirty="0"/>
              <a:t>Вступает	</a:t>
            </a:r>
            <a:r>
              <a:rPr sz="2000" dirty="0"/>
              <a:t>в	</a:t>
            </a:r>
            <a:r>
              <a:rPr sz="2000" spc="-5" dirty="0"/>
              <a:t>силу	</a:t>
            </a:r>
            <a:r>
              <a:rPr sz="2000" dirty="0"/>
              <a:t>1	</a:t>
            </a:r>
            <a:r>
              <a:rPr sz="2000" spc="-5" dirty="0"/>
              <a:t>сентября	</a:t>
            </a:r>
            <a:r>
              <a:rPr sz="2000" dirty="0"/>
              <a:t>2023	</a:t>
            </a:r>
            <a:r>
              <a:rPr sz="2000" spc="-5" dirty="0"/>
              <a:t>года	</a:t>
            </a:r>
            <a:r>
              <a:rPr sz="2000" dirty="0"/>
              <a:t>и	будет	</a:t>
            </a:r>
            <a:r>
              <a:rPr sz="2000" spc="-5" dirty="0"/>
              <a:t>действовать	</a:t>
            </a:r>
            <a:r>
              <a:rPr sz="2000" dirty="0"/>
              <a:t>до</a:t>
            </a:r>
            <a:r>
              <a:rPr sz="2000" spc="-85" dirty="0"/>
              <a:t> </a:t>
            </a:r>
            <a:r>
              <a:rPr sz="2000" dirty="0"/>
              <a:t>31 </a:t>
            </a:r>
            <a:r>
              <a:rPr sz="2000" spc="-484" dirty="0"/>
              <a:t> </a:t>
            </a:r>
            <a:r>
              <a:rPr sz="2000" spc="-5" dirty="0"/>
              <a:t>августа</a:t>
            </a:r>
            <a:r>
              <a:rPr sz="2000" dirty="0"/>
              <a:t> 2029</a:t>
            </a:r>
            <a:r>
              <a:rPr sz="2000" spc="5" dirty="0"/>
              <a:t> </a:t>
            </a:r>
            <a:r>
              <a:rPr sz="2000" spc="-5" dirty="0"/>
              <a:t>года.</a:t>
            </a:r>
            <a:endParaRPr sz="2000"/>
          </a:p>
          <a:p>
            <a:pPr marL="12700" marR="635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2270760" algn="l"/>
                <a:tab pos="3272154" algn="l"/>
                <a:tab pos="4965065" algn="l"/>
                <a:tab pos="6568440" algn="l"/>
              </a:tabLst>
            </a:pPr>
            <a:r>
              <a:rPr sz="2000" spc="-5" dirty="0"/>
              <a:t>Есть</a:t>
            </a:r>
            <a:r>
              <a:rPr sz="2000" spc="505" dirty="0"/>
              <a:t> </a:t>
            </a:r>
            <a:r>
              <a:rPr sz="2000" spc="-5" dirty="0"/>
              <a:t>изменения</a:t>
            </a:r>
            <a:r>
              <a:rPr sz="2000" spc="509" dirty="0"/>
              <a:t> </a:t>
            </a:r>
            <a:r>
              <a:rPr sz="2000" dirty="0"/>
              <a:t>в	</a:t>
            </a:r>
            <a:r>
              <a:rPr sz="2000" spc="-5" dirty="0"/>
              <a:t>порядке	аттестации</a:t>
            </a:r>
            <a:r>
              <a:rPr sz="2000" spc="505" dirty="0"/>
              <a:t> </a:t>
            </a:r>
            <a:r>
              <a:rPr sz="2000" spc="-5" dirty="0"/>
              <a:t>на	</a:t>
            </a:r>
            <a:r>
              <a:rPr sz="2000" dirty="0"/>
              <a:t>СЗД,</a:t>
            </a:r>
            <a:r>
              <a:rPr sz="2000" spc="509" dirty="0"/>
              <a:t> </a:t>
            </a:r>
            <a:r>
              <a:rPr sz="2000" spc="-5" dirty="0"/>
              <a:t>первую	</a:t>
            </a:r>
            <a:r>
              <a:rPr sz="2000" dirty="0"/>
              <a:t>и</a:t>
            </a:r>
            <a:r>
              <a:rPr sz="2000" spc="400" dirty="0"/>
              <a:t> </a:t>
            </a:r>
            <a:r>
              <a:rPr sz="2000" dirty="0"/>
              <a:t>высшую </a:t>
            </a:r>
            <a:r>
              <a:rPr sz="2000" spc="-484" dirty="0"/>
              <a:t> </a:t>
            </a:r>
            <a:r>
              <a:rPr sz="2000" spc="-5" dirty="0"/>
              <a:t>квалификационные категории.</a:t>
            </a:r>
            <a:endParaRPr sz="2000"/>
          </a:p>
          <a:p>
            <a:pPr marL="12700" marR="508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1550670" algn="l"/>
                <a:tab pos="2160270" algn="l"/>
                <a:tab pos="3074035" algn="l"/>
                <a:tab pos="5431790" algn="l"/>
                <a:tab pos="6840220" algn="l"/>
              </a:tabLst>
            </a:pPr>
            <a:r>
              <a:rPr sz="2000" dirty="0"/>
              <a:t>П</a:t>
            </a:r>
            <a:r>
              <a:rPr sz="2000" spc="5" dirty="0"/>
              <a:t>о</a:t>
            </a:r>
            <a:r>
              <a:rPr sz="2000" spc="-5" dirty="0"/>
              <a:t>я</a:t>
            </a:r>
            <a:r>
              <a:rPr sz="2000" dirty="0"/>
              <a:t>в</a:t>
            </a:r>
            <a:r>
              <a:rPr sz="2000" spc="-5" dirty="0"/>
              <a:t>и</a:t>
            </a:r>
            <a:r>
              <a:rPr sz="2000" spc="-10" dirty="0"/>
              <a:t>л</a:t>
            </a:r>
            <a:r>
              <a:rPr sz="2000" spc="-5" dirty="0"/>
              <a:t>и</a:t>
            </a:r>
            <a:r>
              <a:rPr sz="2000" dirty="0"/>
              <a:t>сь	две	</a:t>
            </a:r>
            <a:r>
              <a:rPr sz="2000" spc="-5" dirty="0"/>
              <a:t>н</a:t>
            </a:r>
            <a:r>
              <a:rPr sz="2000" spc="5" dirty="0"/>
              <a:t>о</a:t>
            </a:r>
            <a:r>
              <a:rPr sz="2000" dirty="0"/>
              <a:t>в</a:t>
            </a:r>
            <a:r>
              <a:rPr sz="2000" spc="-5" dirty="0"/>
              <a:t>ы</a:t>
            </a:r>
            <a:r>
              <a:rPr sz="2000" dirty="0"/>
              <a:t>е	</a:t>
            </a:r>
            <a:r>
              <a:rPr sz="2000" spc="5" dirty="0"/>
              <a:t>к</a:t>
            </a:r>
            <a:r>
              <a:rPr sz="2000" dirty="0"/>
              <a:t>в</a:t>
            </a:r>
            <a:r>
              <a:rPr sz="2000" spc="-10" dirty="0"/>
              <a:t>а</a:t>
            </a:r>
            <a:r>
              <a:rPr sz="2000" dirty="0"/>
              <a:t>ли</a:t>
            </a:r>
            <a:r>
              <a:rPr sz="2000" spc="-5" dirty="0"/>
              <a:t>фик</a:t>
            </a:r>
            <a:r>
              <a:rPr sz="2000" dirty="0"/>
              <a:t>а</a:t>
            </a:r>
            <a:r>
              <a:rPr sz="2000" spc="-5" dirty="0"/>
              <a:t>ционн</a:t>
            </a:r>
            <a:r>
              <a:rPr sz="2000" spc="5" dirty="0"/>
              <a:t>ы</a:t>
            </a:r>
            <a:r>
              <a:rPr sz="2000" dirty="0"/>
              <a:t>е	</a:t>
            </a:r>
            <a:r>
              <a:rPr sz="2000" spc="-5" dirty="0"/>
              <a:t>к</a:t>
            </a:r>
            <a:r>
              <a:rPr sz="2000" dirty="0"/>
              <a:t>ат</a:t>
            </a:r>
            <a:r>
              <a:rPr sz="2000" spc="-10" dirty="0"/>
              <a:t>е</a:t>
            </a:r>
            <a:r>
              <a:rPr sz="2000" spc="-5" dirty="0"/>
              <a:t>г</a:t>
            </a:r>
            <a:r>
              <a:rPr sz="2000" spc="5" dirty="0"/>
              <a:t>ор</a:t>
            </a:r>
            <a:r>
              <a:rPr sz="2000" spc="-15" dirty="0"/>
              <a:t>и</a:t>
            </a:r>
            <a:r>
              <a:rPr sz="2000" spc="-5" dirty="0"/>
              <a:t>и</a:t>
            </a:r>
            <a:r>
              <a:rPr sz="2000" dirty="0"/>
              <a:t>:	</a:t>
            </a:r>
            <a:r>
              <a:rPr sz="2000" spc="-5" dirty="0"/>
              <a:t>п</a:t>
            </a:r>
            <a:r>
              <a:rPr sz="2000" dirty="0"/>
              <a:t>еда</a:t>
            </a:r>
            <a:r>
              <a:rPr sz="2000" spc="-15" dirty="0"/>
              <a:t>г</a:t>
            </a:r>
            <a:r>
              <a:rPr sz="2000" spc="5" dirty="0"/>
              <a:t>о</a:t>
            </a:r>
            <a:r>
              <a:rPr sz="2000" spc="-15" dirty="0"/>
              <a:t>г</a:t>
            </a:r>
            <a:r>
              <a:rPr sz="2000" dirty="0"/>
              <a:t>-  методист</a:t>
            </a:r>
            <a:r>
              <a:rPr sz="2000" spc="-5" dirty="0"/>
              <a:t> </a:t>
            </a:r>
            <a:r>
              <a:rPr sz="2000" dirty="0"/>
              <a:t>и</a:t>
            </a:r>
            <a:r>
              <a:rPr sz="2000" spc="-5" dirty="0"/>
              <a:t> педагог-наставник</a:t>
            </a:r>
            <a:endParaRPr sz="2000"/>
          </a:p>
          <a:p>
            <a:pPr marL="597535">
              <a:lnSpc>
                <a:spcPct val="100000"/>
              </a:lnSpc>
              <a:spcBef>
                <a:spcPts val="1910"/>
              </a:spcBef>
            </a:pPr>
            <a:r>
              <a:rPr sz="1800" b="1" spc="-10" dirty="0">
                <a:solidFill>
                  <a:srgbClr val="BF0000"/>
                </a:solidFill>
                <a:latin typeface="Times New Roman"/>
                <a:cs typeface="Times New Roman"/>
              </a:rPr>
              <a:t>СЗД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366" y="3717531"/>
            <a:ext cx="442595" cy="12700"/>
          </a:xfrm>
          <a:custGeom>
            <a:avLst/>
            <a:gdLst/>
            <a:ahLst/>
            <a:cxnLst/>
            <a:rect l="l" t="t" r="r" b="b"/>
            <a:pathLst>
              <a:path w="442594" h="12700">
                <a:moveTo>
                  <a:pt x="0" y="12598"/>
                </a:moveTo>
                <a:lnTo>
                  <a:pt x="442074" y="12598"/>
                </a:lnTo>
                <a:lnTo>
                  <a:pt x="442074" y="0"/>
                </a:lnTo>
                <a:lnTo>
                  <a:pt x="0" y="0"/>
                </a:lnTo>
                <a:lnTo>
                  <a:pt x="0" y="12598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8666" y="3724821"/>
            <a:ext cx="281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66"/>
                </a:solidFill>
                <a:latin typeface="Wingdings"/>
                <a:cs typeface="Wingdings"/>
              </a:rPr>
              <a:t></a:t>
            </a:r>
            <a:r>
              <a:rPr sz="2700" baseline="-3086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2700" baseline="-3086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29487" y="3737774"/>
            <a:ext cx="647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3230" algn="l"/>
                <a:tab pos="2807970" algn="l"/>
                <a:tab pos="3815715" algn="l"/>
                <a:tab pos="4391025" algn="l"/>
                <a:tab pos="5984875" algn="l"/>
              </a:tabLst>
            </a:pP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ой	ком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а	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пер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ь д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жн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бы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8666" y="4012095"/>
            <a:ext cx="6884034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минимум</a:t>
            </a:r>
            <a:r>
              <a:rPr sz="1800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пять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работников;</a:t>
            </a:r>
            <a:endParaRPr sz="1800">
              <a:latin typeface="Times New Roman"/>
              <a:cs typeface="Times New Roman"/>
            </a:endParaRPr>
          </a:p>
          <a:p>
            <a:pPr marL="117475" indent="-105410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руководитель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 не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может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входить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состав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аттестационной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комиссии;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обязательно</a:t>
            </a:r>
            <a:r>
              <a:rPr sz="1800" spc="1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включить</a:t>
            </a:r>
            <a:r>
              <a:rPr sz="1800" spc="10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1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комиссию</a:t>
            </a:r>
            <a:r>
              <a:rPr sz="1800" spc="1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представителя</a:t>
            </a:r>
            <a:r>
              <a:rPr sz="1800" spc="1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выборного</a:t>
            </a:r>
            <a:r>
              <a:rPr sz="1800" spc="11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органа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ППО;</a:t>
            </a:r>
            <a:endParaRPr sz="18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представлении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1800" spc="34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аттестацию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работника</a:t>
            </a:r>
            <a:r>
              <a:rPr sz="1800" spc="3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1800" spc="3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надо</a:t>
            </a:r>
            <a:r>
              <a:rPr sz="1800" spc="3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писать</a:t>
            </a:r>
            <a:r>
              <a:rPr sz="1800" spc="3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оценку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его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профессиональных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деловых качеств. Достаточно указать только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результаты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его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профессиональной</a:t>
            </a:r>
            <a:r>
              <a:rPr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smtClean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деятельности</a:t>
            </a:r>
            <a:r>
              <a:rPr lang="ru-RU" sz="1800" spc="-5" dirty="0" smtClean="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0" y="228600"/>
            <a:ext cx="2941803" cy="25138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98957" y="1659966"/>
            <a:ext cx="2110740" cy="0"/>
          </a:xfrm>
          <a:custGeom>
            <a:avLst/>
            <a:gdLst/>
            <a:ahLst/>
            <a:cxnLst/>
            <a:rect l="l" t="t" r="r" b="b"/>
            <a:pathLst>
              <a:path w="2110740">
                <a:moveTo>
                  <a:pt x="0" y="0"/>
                </a:moveTo>
                <a:lnTo>
                  <a:pt x="2110676" y="0"/>
                </a:lnTo>
              </a:path>
            </a:pathLst>
          </a:custGeom>
          <a:ln w="16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579" y="1301661"/>
            <a:ext cx="21367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1</a:t>
            </a:r>
            <a:r>
              <a:rPr sz="2400" b="1" spc="-3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и</a:t>
            </a:r>
            <a:r>
              <a:rPr sz="2400" b="1" spc="-3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BF0000"/>
                </a:solidFill>
                <a:latin typeface="Times New Roman"/>
                <a:cs typeface="Times New Roman"/>
              </a:rPr>
              <a:t>высшая</a:t>
            </a:r>
            <a:r>
              <a:rPr sz="2400" b="1" spc="-2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BF0000"/>
                </a:solidFill>
                <a:latin typeface="Times New Roman"/>
                <a:cs typeface="Times New Roman"/>
              </a:rPr>
              <a:t>КК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5279" y="1645920"/>
            <a:ext cx="2110740" cy="0"/>
          </a:xfrm>
          <a:custGeom>
            <a:avLst/>
            <a:gdLst/>
            <a:ahLst/>
            <a:cxnLst/>
            <a:rect l="l" t="t" r="r" b="b"/>
            <a:pathLst>
              <a:path w="2110740">
                <a:moveTo>
                  <a:pt x="0" y="0"/>
                </a:moveTo>
                <a:lnTo>
                  <a:pt x="2110676" y="0"/>
                </a:lnTo>
              </a:path>
            </a:pathLst>
          </a:custGeom>
          <a:ln w="16560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50837" y="1667421"/>
            <a:ext cx="4674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2310" algn="l"/>
                <a:tab pos="3912870" algn="l"/>
              </a:tabLst>
            </a:pP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ии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огов	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бу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ут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579" y="1667421"/>
            <a:ext cx="805370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0860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1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фи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ио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spc="-15" dirty="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бессрочными;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  <a:tab pos="1722120" algn="l"/>
                <a:tab pos="2986405" algn="l"/>
                <a:tab pos="4424680" algn="l"/>
                <a:tab pos="4919980" algn="l"/>
                <a:tab pos="5257165" algn="l"/>
                <a:tab pos="6599555" algn="l"/>
                <a:tab pos="7395845" algn="l"/>
              </a:tabLst>
            </a:pP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егор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орые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олу</a:t>
            </a:r>
            <a:r>
              <a:rPr sz="2400" spc="10" dirty="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	1	се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ря	2023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ода, 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действуют пять лет;</a:t>
            </a:r>
            <a:endParaRPr sz="2400">
              <a:latin typeface="Times New Roman"/>
              <a:cs typeface="Times New Roman"/>
            </a:endParaRPr>
          </a:p>
          <a:p>
            <a:pPr marL="152400" indent="-140335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заявление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аттестацию можно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подать через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Госуслуги;</a:t>
            </a:r>
            <a:endParaRPr sz="2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подать заявление можно независимо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от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продолжительности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400" spc="2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ДОО,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том</a:t>
            </a:r>
            <a:r>
              <a:rPr sz="2400" spc="22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числе</a:t>
            </a:r>
            <a:r>
              <a:rPr sz="2400" spc="22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период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нахождения</a:t>
            </a:r>
            <a:r>
              <a:rPr sz="2400" spc="2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отпуске </a:t>
            </a:r>
            <a:r>
              <a:rPr sz="2400" spc="-5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уходу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ребенком;</a:t>
            </a:r>
            <a:endParaRPr sz="2400">
              <a:latin typeface="Times New Roman"/>
              <a:cs typeface="Times New Roman"/>
            </a:endParaRPr>
          </a:p>
          <a:p>
            <a:pPr marL="152400" indent="-140335" algn="just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2400" spc="4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позднее,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чем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5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рабочих</a:t>
            </a:r>
            <a:r>
              <a:rPr sz="2400" spc="45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дней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аттестации,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можно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579" y="4959261"/>
            <a:ext cx="80543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направить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аттестационную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комиссию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дополнительные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сведения,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которые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характеризуют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профессиональную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деятельность педагога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363" y="304800"/>
            <a:ext cx="8386060" cy="5716201"/>
            <a:chOff x="468363" y="-339123"/>
            <a:chExt cx="8852313" cy="63601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363" y="1340992"/>
              <a:ext cx="8319960" cy="4680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0198" y="-339123"/>
              <a:ext cx="2670478" cy="2399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2144" y="294385"/>
            <a:ext cx="742695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</a:rPr>
              <a:t>2.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Мониторинг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инфраструктуры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РППС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детского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сада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2439" y="980630"/>
            <a:ext cx="8521700" cy="5877560"/>
            <a:chOff x="622439" y="980630"/>
            <a:chExt cx="8521700" cy="5877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439" y="980630"/>
              <a:ext cx="7981924" cy="44895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9994" y="4293361"/>
              <a:ext cx="2483637" cy="2564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6362" y="12"/>
            <a:ext cx="8837295" cy="6068695"/>
            <a:chOff x="306362" y="12"/>
            <a:chExt cx="8837295" cy="6068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362" y="1267917"/>
              <a:ext cx="8531275" cy="4800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2796" y="12"/>
              <a:ext cx="2670479" cy="2399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600" y="4419600"/>
            <a:ext cx="2286000" cy="243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8578" y="510868"/>
            <a:ext cx="7406005" cy="435888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95"/>
              </a:spcBef>
            </a:pP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Цель</a:t>
            </a:r>
            <a:r>
              <a:rPr sz="2400" b="1" spc="-4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и</a:t>
            </a:r>
            <a:r>
              <a:rPr sz="2400" b="1" spc="-4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BF0000"/>
                </a:solidFill>
                <a:latin typeface="Times New Roman"/>
                <a:cs typeface="Times New Roman"/>
              </a:rPr>
              <a:t>задачи:</a:t>
            </a:r>
            <a:endParaRPr sz="2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6900"/>
              </a:lnSpc>
              <a:buSzPct val="95833"/>
              <a:buFont typeface="Symbol"/>
              <a:buChar char=""/>
              <a:tabLst>
                <a:tab pos="153670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скоординировать</a:t>
            </a:r>
            <a:r>
              <a:rPr sz="2400" spc="590" dirty="0">
                <a:solidFill>
                  <a:srgbClr val="000066"/>
                </a:solidFill>
                <a:latin typeface="Times New Roman"/>
                <a:cs typeface="Times New Roman"/>
              </a:rPr>
              <a:t>   </a:t>
            </a:r>
            <a:r>
              <a:rPr sz="2400" spc="5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деятельность</a:t>
            </a:r>
            <a:r>
              <a:rPr sz="2400" spc="735" dirty="0">
                <a:solidFill>
                  <a:srgbClr val="000066"/>
                </a:solidFill>
                <a:latin typeface="Times New Roman"/>
                <a:cs typeface="Times New Roman"/>
              </a:rPr>
              <a:t>   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педколлектива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новом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учебном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году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соответствие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с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ФГОС ДО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ФОП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ДО;</a:t>
            </a:r>
            <a:endParaRPr sz="2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6900"/>
              </a:lnSpc>
              <a:spcBef>
                <a:spcPts val="5"/>
              </a:spcBef>
              <a:buSzPct val="95833"/>
              <a:buFont typeface="Symbol"/>
              <a:buChar char=""/>
              <a:tabLst>
                <a:tab pos="153670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оценить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качество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летней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оздоровительной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работы,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подвести итоги работы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24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000066"/>
                </a:solidFill>
                <a:latin typeface="Times New Roman"/>
                <a:cs typeface="Times New Roman"/>
              </a:rPr>
              <a:t>2022/</a:t>
            </a:r>
            <a:r>
              <a:rPr lang="ru-RU" sz="2400" dirty="0" smtClean="0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sz="2400" smtClean="0">
                <a:solidFill>
                  <a:srgbClr val="000066"/>
                </a:solidFill>
                <a:latin typeface="Times New Roman"/>
                <a:cs typeface="Times New Roman"/>
              </a:rPr>
              <a:t>23</a:t>
            </a:r>
            <a:r>
              <a:rPr sz="2400" spc="-5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год;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6900"/>
              </a:lnSpc>
              <a:spcBef>
                <a:spcPts val="15"/>
              </a:spcBef>
              <a:buSzPct val="95833"/>
              <a:buFont typeface="Symbol"/>
              <a:buChar char=""/>
              <a:tabLst>
                <a:tab pos="464184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обсудить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приоритетные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направления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работе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детского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сада </a:t>
            </a:r>
            <a:r>
              <a:rPr sz="2400" spc="-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4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mtClean="0">
                <a:solidFill>
                  <a:srgbClr val="000066"/>
                </a:solidFill>
                <a:latin typeface="Times New Roman"/>
                <a:cs typeface="Times New Roman"/>
              </a:rPr>
              <a:t>2023/</a:t>
            </a:r>
            <a:r>
              <a:rPr lang="ru-RU" sz="2400" dirty="0" smtClean="0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sz="2400" smtClean="0">
                <a:solidFill>
                  <a:srgbClr val="000066"/>
                </a:solidFill>
                <a:latin typeface="Times New Roman"/>
                <a:cs typeface="Times New Roman"/>
              </a:rPr>
              <a:t>24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 год;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6900"/>
              </a:lnSpc>
              <a:buSzPct val="95833"/>
              <a:buFont typeface="Symbol"/>
              <a:buChar char=""/>
              <a:tabLst>
                <a:tab pos="23304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рассмотреть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утвердить изменения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локальных актах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организации</a:t>
            </a:r>
            <a:r>
              <a:rPr sz="2400" spc="5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>
                <a:solidFill>
                  <a:srgbClr val="000066"/>
                </a:solidFill>
                <a:latin typeface="Times New Roman"/>
                <a:cs typeface="Times New Roman"/>
              </a:rPr>
              <a:t>воспитательно-образовательного </a:t>
            </a:r>
            <a:r>
              <a:rPr sz="240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smtClean="0">
                <a:solidFill>
                  <a:srgbClr val="000066"/>
                </a:solidFill>
                <a:latin typeface="Times New Roman"/>
                <a:cs typeface="Times New Roman"/>
              </a:rPr>
              <a:t>процесса</a:t>
            </a:r>
            <a:r>
              <a:rPr lang="ru-RU" sz="2400" spc="-5" dirty="0" smtClean="0">
                <a:solidFill>
                  <a:srgbClr val="000066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5036" y="12"/>
            <a:ext cx="8778240" cy="6000750"/>
            <a:chOff x="365036" y="12"/>
            <a:chExt cx="8778240" cy="6000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036" y="1267917"/>
              <a:ext cx="8413915" cy="47325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2796" y="12"/>
              <a:ext cx="2670479" cy="2399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2796" y="12"/>
            <a:ext cx="2670479" cy="2399741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33400" y="1214552"/>
            <a:ext cx="8229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0088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разностороннее развитие ребенка в период дошкольного детства с учетом возрастных и индивидуальных особенностей на основе духовно- нравственных ценностей народов РФ, исторических и национально-культурных традиций.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0088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обеспечить единые для РФ содержания ДО и планируемые результаты освоения образовательной программы ДО;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построить (структурировать) содержание образовательной работы на основе учета возрастных и индивидуальных особенностей развития;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создать условия для равного доступа к образованию всех детей дошкольного возраста с учетом разнообразия образовательных потребностей и индивидуальных возможностей;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обеспечить развитие физических, личностных, нравственных качеств и основ патриотизма, интеллектуальных и художественно-творческих способностей ребенка, его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инициативности, самостоятельности и ответственности;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способствовать достижению детьми на этапе завершения ДО уровня развития, необходимого и достаточного для успешного освоения ими образовательных программ начального общего образования;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обеспечить охрану и укрепление физического и психического здоровья детей, в том числе их эмоционального благополучия;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000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обеспечить психолого-педагогическую поддержку семьи и повышение компетентности родителей (законных представителей) в вопросах образования, охраны и укрепления здоровья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0088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0" y="2819400"/>
            <a:ext cx="35814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228600"/>
            <a:ext cx="2667000" cy="1981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5861" y="911783"/>
            <a:ext cx="1328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Повестка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5861" y="1277544"/>
            <a:ext cx="8048625" cy="4133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620" indent="52069">
              <a:lnSpc>
                <a:spcPct val="107000"/>
              </a:lnSpc>
              <a:spcBef>
                <a:spcPts val="95"/>
              </a:spcBef>
              <a:buAutoNum type="arabicPeriod"/>
              <a:tabLst>
                <a:tab pos="33782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Обсуждение</a:t>
            </a:r>
            <a:r>
              <a:rPr sz="1800" spc="3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итогов</a:t>
            </a:r>
            <a:r>
              <a:rPr sz="1800" spc="35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1800" spc="3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детского</a:t>
            </a:r>
            <a:r>
              <a:rPr sz="1800" spc="35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сада</a:t>
            </a:r>
            <a:r>
              <a:rPr sz="1800" spc="34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1800" spc="33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smtClean="0">
                <a:solidFill>
                  <a:srgbClr val="000066"/>
                </a:solidFill>
                <a:latin typeface="Times New Roman"/>
                <a:cs typeface="Times New Roman"/>
              </a:rPr>
              <a:t>2022/</a:t>
            </a:r>
            <a:r>
              <a:rPr lang="ru-RU" sz="1800" spc="-5" dirty="0" smtClean="0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sz="1800" spc="-5" smtClean="0">
                <a:solidFill>
                  <a:srgbClr val="000066"/>
                </a:solidFill>
                <a:latin typeface="Times New Roman"/>
                <a:cs typeface="Times New Roman"/>
              </a:rPr>
              <a:t>23</a:t>
            </a:r>
            <a:r>
              <a:rPr sz="1800" spc="10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</a:t>
            </a:r>
            <a:r>
              <a:rPr sz="1800" spc="3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год.</a:t>
            </a:r>
            <a:r>
              <a:rPr sz="1800" spc="35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Итоги</a:t>
            </a:r>
            <a:r>
              <a:rPr sz="1800" spc="3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реализация плана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летней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оздоровительной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работы.</a:t>
            </a:r>
            <a:endParaRPr sz="1800">
              <a:latin typeface="Times New Roman"/>
              <a:cs typeface="Times New Roman"/>
            </a:endParaRPr>
          </a:p>
          <a:p>
            <a:pPr marL="294640" indent="-229870">
              <a:lnSpc>
                <a:spcPct val="100000"/>
              </a:lnSpc>
              <a:spcBef>
                <a:spcPts val="155"/>
              </a:spcBef>
              <a:buAutoNum type="arabicPeriod"/>
              <a:tabLst>
                <a:tab pos="29464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Обсуждение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 утверждение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соответствии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ФОП ДО.</a:t>
            </a:r>
            <a:endParaRPr sz="1800">
              <a:latin typeface="Times New Roman"/>
              <a:cs typeface="Times New Roman"/>
            </a:endParaRPr>
          </a:p>
          <a:p>
            <a:pPr marL="12700" marR="6350" indent="52069">
              <a:lnSpc>
                <a:spcPct val="107000"/>
              </a:lnSpc>
              <a:buAutoNum type="arabicPeriod"/>
              <a:tabLst>
                <a:tab pos="29464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Аттестация</a:t>
            </a:r>
            <a:r>
              <a:rPr sz="1800" spc="1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педагогических</a:t>
            </a:r>
            <a:r>
              <a:rPr sz="1800" spc="16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работников:</a:t>
            </a:r>
            <a:r>
              <a:rPr sz="1800" spc="1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новый</a:t>
            </a:r>
            <a:r>
              <a:rPr sz="1800" spc="15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порядок</a:t>
            </a:r>
            <a:r>
              <a:rPr sz="1800" spc="1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spc="15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квалификационные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категории.</a:t>
            </a:r>
            <a:endParaRPr sz="1800">
              <a:latin typeface="Times New Roman"/>
              <a:cs typeface="Times New Roman"/>
            </a:endParaRPr>
          </a:p>
          <a:p>
            <a:pPr marL="12700" marR="5080" indent="52069">
              <a:lnSpc>
                <a:spcPts val="2310"/>
              </a:lnSpc>
              <a:spcBef>
                <a:spcPts val="100"/>
              </a:spcBef>
              <a:buAutoNum type="arabicPeriod"/>
              <a:tabLst>
                <a:tab pos="375285" algn="l"/>
                <a:tab pos="375920" algn="l"/>
                <a:tab pos="2136775" algn="l"/>
                <a:tab pos="2883535" algn="l"/>
                <a:tab pos="3875404" algn="l"/>
                <a:tab pos="4498975" algn="l"/>
                <a:tab pos="4960620" algn="l"/>
                <a:tab pos="6128385" algn="l"/>
                <a:tab pos="7228205" algn="l"/>
                <a:tab pos="7487920" algn="l"/>
              </a:tabLst>
            </a:pP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фра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тру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а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С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кого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:	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к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о-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овому	о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орм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ть	и	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  требования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 учитывать.</a:t>
            </a:r>
            <a:endParaRPr sz="1800">
              <a:latin typeface="Times New Roman"/>
              <a:cs typeface="Times New Roman"/>
            </a:endParaRPr>
          </a:p>
          <a:p>
            <a:pPr marL="12700" marR="5080" indent="52069">
              <a:lnSpc>
                <a:spcPts val="2310"/>
              </a:lnSpc>
              <a:buAutoNum type="arabicPeriod"/>
              <a:tabLst>
                <a:tab pos="387985" algn="l"/>
                <a:tab pos="388620" algn="l"/>
                <a:tab pos="1999614" algn="l"/>
                <a:tab pos="3444875" algn="l"/>
                <a:tab pos="4421505" algn="l"/>
                <a:tab pos="5671185" algn="l"/>
                <a:tab pos="6898005" algn="l"/>
                <a:tab pos="7171690" algn="l"/>
              </a:tabLst>
            </a:pP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орм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рова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ф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кт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ивн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ой	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ис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ы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я,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дд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ки	и	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зви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я 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способностей</a:t>
            </a:r>
            <a:r>
              <a:rPr sz="1800" spc="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spc="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талантов</a:t>
            </a:r>
            <a:r>
              <a:rPr sz="1800" spc="10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sz="1800" spc="8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детей</a:t>
            </a:r>
            <a:r>
              <a:rPr sz="1800" spc="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через</a:t>
            </a:r>
            <a:r>
              <a:rPr sz="1800" spc="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организацию</a:t>
            </a:r>
            <a:r>
              <a:rPr sz="1800" spc="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1800" spc="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социальными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партнерами.</a:t>
            </a:r>
            <a:endParaRPr sz="1800">
              <a:latin typeface="Times New Roman"/>
              <a:cs typeface="Times New Roman"/>
            </a:endParaRPr>
          </a:p>
          <a:p>
            <a:pPr marL="12700" marR="8890" indent="52069">
              <a:lnSpc>
                <a:spcPct val="107000"/>
              </a:lnSpc>
              <a:buAutoNum type="arabicPeriod" startAt="6"/>
              <a:tabLst>
                <a:tab pos="30353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Новая</a:t>
            </a:r>
            <a:r>
              <a:rPr sz="1800" spc="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стратегия</a:t>
            </a:r>
            <a:r>
              <a:rPr sz="1800" spc="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комплексной</a:t>
            </a:r>
            <a:r>
              <a:rPr sz="1800" spc="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безопасности</a:t>
            </a:r>
            <a:r>
              <a:rPr sz="1800" spc="8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детей:</a:t>
            </a:r>
            <a:r>
              <a:rPr sz="1800" spc="8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что</a:t>
            </a:r>
            <a:r>
              <a:rPr sz="1800" spc="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нужно</a:t>
            </a:r>
            <a:r>
              <a:rPr sz="1800" spc="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знать</a:t>
            </a:r>
            <a:r>
              <a:rPr sz="1800" spc="8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педагогам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родителям.</a:t>
            </a:r>
            <a:endParaRPr sz="1800">
              <a:latin typeface="Times New Roman"/>
              <a:cs typeface="Times New Roman"/>
            </a:endParaRPr>
          </a:p>
          <a:p>
            <a:pPr marL="12700" marR="5080" indent="52069">
              <a:lnSpc>
                <a:spcPct val="107000"/>
              </a:lnSpc>
              <a:buAutoNum type="arabicPeriod" startAt="6"/>
              <a:tabLst>
                <a:tab pos="35306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Обсуждение</a:t>
            </a:r>
            <a:r>
              <a:rPr sz="1800" spc="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основных</a:t>
            </a:r>
            <a:r>
              <a:rPr sz="1800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приоритетов</a:t>
            </a:r>
            <a:r>
              <a:rPr sz="1800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развития</a:t>
            </a:r>
            <a:r>
              <a:rPr sz="1800" spc="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ДОО.</a:t>
            </a:r>
            <a:r>
              <a:rPr sz="1800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Утверждение</a:t>
            </a:r>
            <a:r>
              <a:rPr sz="1800" spc="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годового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плана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работы ДОО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1800" spc="5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mtClean="0">
                <a:solidFill>
                  <a:srgbClr val="000066"/>
                </a:solidFill>
                <a:latin typeface="Times New Roman"/>
                <a:cs typeface="Times New Roman"/>
              </a:rPr>
              <a:t>2023/</a:t>
            </a:r>
            <a:r>
              <a:rPr lang="ru-RU" sz="1800" dirty="0" smtClean="0">
                <a:solidFill>
                  <a:srgbClr val="000066"/>
                </a:solidFill>
                <a:latin typeface="Times New Roman"/>
                <a:cs typeface="Times New Roman"/>
              </a:rPr>
              <a:t>20</a:t>
            </a:r>
            <a:r>
              <a:rPr sz="1800" smtClean="0">
                <a:solidFill>
                  <a:srgbClr val="000066"/>
                </a:solidFill>
                <a:latin typeface="Times New Roman"/>
                <a:cs typeface="Times New Roman"/>
              </a:rPr>
              <a:t>24</a:t>
            </a:r>
            <a:r>
              <a:rPr sz="1800" spc="5" smtClean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 год.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67490" y="5403862"/>
            <a:ext cx="449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2490" algn="l"/>
                <a:tab pos="1432560" algn="l"/>
                <a:tab pos="2981960" algn="l"/>
              </a:tabLst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актов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	организации	воспитательно-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5861" y="5384787"/>
            <a:ext cx="3253740" cy="9061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2069">
              <a:lnSpc>
                <a:spcPct val="107000"/>
              </a:lnSpc>
              <a:spcBef>
                <a:spcPts val="95"/>
              </a:spcBef>
              <a:buAutoNum type="arabicPeriod" startAt="8"/>
              <a:tabLst>
                <a:tab pos="560705" algn="l"/>
                <a:tab pos="561340" algn="l"/>
                <a:tab pos="2192655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	ло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ных  образовательного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процесса.</a:t>
            </a:r>
            <a:endParaRPr sz="1800">
              <a:latin typeface="Times New Roman"/>
              <a:cs typeface="Times New Roman"/>
            </a:endParaRPr>
          </a:p>
          <a:p>
            <a:pPr marL="294640" indent="-229870">
              <a:lnSpc>
                <a:spcPct val="100000"/>
              </a:lnSpc>
              <a:spcBef>
                <a:spcPts val="155"/>
              </a:spcBef>
              <a:buAutoNum type="arabicPeriod" startAt="8"/>
              <a:tabLst>
                <a:tab pos="29464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Принятие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решения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педсовета.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2422" y="248665"/>
            <a:ext cx="716978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Тест-настрой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«Что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i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возьму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новый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 год?»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746" y="654824"/>
          <a:ext cx="8848086" cy="59403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675"/>
                <a:gridCol w="593090"/>
                <a:gridCol w="594995"/>
                <a:gridCol w="593089"/>
                <a:gridCol w="594360"/>
                <a:gridCol w="593089"/>
                <a:gridCol w="594360"/>
                <a:gridCol w="593089"/>
                <a:gridCol w="594360"/>
                <a:gridCol w="593089"/>
                <a:gridCol w="594995"/>
                <a:gridCol w="594995"/>
                <a:gridCol w="593090"/>
                <a:gridCol w="594995"/>
                <a:gridCol w="551815"/>
              </a:tblGrid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78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ё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78"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ё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90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5298" y="228600"/>
            <a:ext cx="7089102" cy="1271502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ts val="4480"/>
              </a:lnSpc>
              <a:spcBef>
                <a:spcPts val="915"/>
              </a:spcBef>
            </a:pPr>
            <a:r>
              <a:rPr sz="4400" spc="-5" dirty="0"/>
              <a:t>Приоритеты</a:t>
            </a:r>
            <a:r>
              <a:rPr sz="4400" spc="-40" dirty="0"/>
              <a:t> </a:t>
            </a:r>
            <a:r>
              <a:rPr sz="4400" spc="-10"/>
              <a:t>ЛОП</a:t>
            </a:r>
            <a:r>
              <a:rPr sz="4400" spc="-40"/>
              <a:t> </a:t>
            </a:r>
            <a:r>
              <a:rPr sz="4400" smtClean="0"/>
              <a:t>–</a:t>
            </a:r>
            <a:r>
              <a:rPr lang="ru-RU" sz="4400" dirty="0" smtClean="0"/>
              <a:t> 2023</a:t>
            </a:r>
            <a:r>
              <a:rPr sz="4400" smtClean="0"/>
              <a:t> </a:t>
            </a:r>
            <a:r>
              <a:rPr sz="4400" spc="-1085" smtClean="0"/>
              <a:t> </a:t>
            </a:r>
            <a:r>
              <a:rPr sz="4400" dirty="0"/>
              <a:t>2023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63" y="850671"/>
            <a:ext cx="8207286" cy="57988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-2023-08-04-13-41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990600"/>
            <a:ext cx="3486150" cy="4648200"/>
          </a:xfrm>
          <a:prstGeom prst="rect">
            <a:avLst/>
          </a:prstGeom>
        </p:spPr>
      </p:pic>
      <p:pic>
        <p:nvPicPr>
          <p:cNvPr id="8" name="Рисунок 7" descr="PHOTO-2023-08-04-13-41-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09600"/>
            <a:ext cx="3810000" cy="2857500"/>
          </a:xfrm>
          <a:prstGeom prst="rect">
            <a:avLst/>
          </a:prstGeom>
        </p:spPr>
      </p:pic>
      <p:pic>
        <p:nvPicPr>
          <p:cNvPr id="10" name="Рисунок 9" descr="PHOTO-2023-08-04-13-41-03 (1).jpg"/>
          <p:cNvPicPr>
            <a:picLocks noChangeAspect="1"/>
          </p:cNvPicPr>
          <p:nvPr/>
        </p:nvPicPr>
        <p:blipFill>
          <a:blip r:embed="rId4" cstate="print"/>
          <a:srcRect l="18333" t="1111" b="18889"/>
          <a:stretch>
            <a:fillRect/>
          </a:stretch>
        </p:blipFill>
        <p:spPr>
          <a:xfrm>
            <a:off x="838200" y="3505200"/>
            <a:ext cx="4267200" cy="31350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1000" y="3810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Викторина по сказкам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HOTO-2023-08-04-15-18-56.jpg"/>
          <p:cNvPicPr>
            <a:picLocks noChangeAspect="1"/>
          </p:cNvPicPr>
          <p:nvPr/>
        </p:nvPicPr>
        <p:blipFill>
          <a:blip r:embed="rId2" cstate="print"/>
          <a:srcRect l="16667"/>
          <a:stretch>
            <a:fillRect/>
          </a:stretch>
        </p:blipFill>
        <p:spPr>
          <a:xfrm>
            <a:off x="5334000" y="381000"/>
            <a:ext cx="3505200" cy="3154680"/>
          </a:xfrm>
          <a:prstGeom prst="rect">
            <a:avLst/>
          </a:prstGeom>
        </p:spPr>
      </p:pic>
      <p:pic>
        <p:nvPicPr>
          <p:cNvPr id="11" name="Рисунок 10" descr="PHOTO-2023-08-04-15-18-04.jpg"/>
          <p:cNvPicPr>
            <a:picLocks noChangeAspect="1"/>
          </p:cNvPicPr>
          <p:nvPr/>
        </p:nvPicPr>
        <p:blipFill>
          <a:blip r:embed="rId3" cstate="print"/>
          <a:srcRect b="25175"/>
          <a:stretch>
            <a:fillRect/>
          </a:stretch>
        </p:blipFill>
        <p:spPr>
          <a:xfrm>
            <a:off x="3048000" y="228600"/>
            <a:ext cx="2724150" cy="2717800"/>
          </a:xfrm>
          <a:prstGeom prst="rect">
            <a:avLst/>
          </a:prstGeom>
        </p:spPr>
      </p:pic>
      <p:pic>
        <p:nvPicPr>
          <p:cNvPr id="12" name="Рисунок 11" descr="PHOTO-2023-08-04-13-41-02 (1).jpg"/>
          <p:cNvPicPr>
            <a:picLocks noChangeAspect="1"/>
          </p:cNvPicPr>
          <p:nvPr/>
        </p:nvPicPr>
        <p:blipFill>
          <a:blip r:embed="rId4" cstate="print"/>
          <a:srcRect l="33333" t="-1333"/>
          <a:stretch>
            <a:fillRect/>
          </a:stretch>
        </p:blipFill>
        <p:spPr>
          <a:xfrm>
            <a:off x="304800" y="2209800"/>
            <a:ext cx="3810000" cy="4343400"/>
          </a:xfrm>
          <a:prstGeom prst="rect">
            <a:avLst/>
          </a:prstGeom>
        </p:spPr>
      </p:pic>
      <p:pic>
        <p:nvPicPr>
          <p:cNvPr id="13" name="Рисунок 12" descr="PHOTO-2023-08-04-13-41-01.jpg"/>
          <p:cNvPicPr>
            <a:picLocks noChangeAspect="1"/>
          </p:cNvPicPr>
          <p:nvPr/>
        </p:nvPicPr>
        <p:blipFill>
          <a:blip r:embed="rId5" cstate="print"/>
          <a:srcRect t="25556"/>
          <a:stretch>
            <a:fillRect/>
          </a:stretch>
        </p:blipFill>
        <p:spPr>
          <a:xfrm>
            <a:off x="4038600" y="3657600"/>
            <a:ext cx="4913194" cy="2743200"/>
          </a:xfrm>
          <a:prstGeom prst="rect">
            <a:avLst/>
          </a:prstGeom>
        </p:spPr>
      </p:pic>
      <p:pic>
        <p:nvPicPr>
          <p:cNvPr id="14" name="Рисунок 13" descr="PHOTO-2023-08-04-15-18-04 (1).jpg"/>
          <p:cNvPicPr>
            <a:picLocks noChangeAspect="1"/>
          </p:cNvPicPr>
          <p:nvPr/>
        </p:nvPicPr>
        <p:blipFill>
          <a:blip r:embed="rId6" cstate="print"/>
          <a:srcRect t="16071"/>
          <a:stretch>
            <a:fillRect/>
          </a:stretch>
        </p:blipFill>
        <p:spPr>
          <a:xfrm>
            <a:off x="533400" y="381000"/>
            <a:ext cx="2133600" cy="2387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PXS9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505200"/>
            <a:ext cx="4267200" cy="3200400"/>
          </a:xfrm>
          <a:prstGeom prst="rect">
            <a:avLst/>
          </a:prstGeom>
        </p:spPr>
      </p:pic>
      <p:pic>
        <p:nvPicPr>
          <p:cNvPr id="10" name="Рисунок 9" descr="84aa5580-be3a-4ba4-960d-b681d156cc5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590800"/>
            <a:ext cx="2876550" cy="3835400"/>
          </a:xfrm>
          <a:prstGeom prst="rect">
            <a:avLst/>
          </a:prstGeom>
        </p:spPr>
      </p:pic>
      <p:pic>
        <p:nvPicPr>
          <p:cNvPr id="11" name="Рисунок 10" descr="PEDV72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762000"/>
            <a:ext cx="2727117" cy="3631967"/>
          </a:xfrm>
          <a:prstGeom prst="rect">
            <a:avLst/>
          </a:prstGeom>
        </p:spPr>
      </p:pic>
      <p:pic>
        <p:nvPicPr>
          <p:cNvPr id="12" name="Рисунок 11" descr="d4732261-327e-435f-b88d-4db01767ba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52400"/>
            <a:ext cx="2647950" cy="353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6324600"/>
            <a:ext cx="631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Беседа «Красная книга Урала»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9600" y="304800"/>
            <a:ext cx="449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   «Путешествие в цветочную страну»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BLA7305.JPG"/>
          <p:cNvPicPr>
            <a:picLocks noChangeAspect="1"/>
          </p:cNvPicPr>
          <p:nvPr/>
        </p:nvPicPr>
        <p:blipFill>
          <a:blip r:embed="rId2" cstate="print"/>
          <a:srcRect t="18182" r="14773" b="21212"/>
          <a:stretch>
            <a:fillRect/>
          </a:stretch>
        </p:blipFill>
        <p:spPr>
          <a:xfrm>
            <a:off x="4114800" y="609600"/>
            <a:ext cx="4724400" cy="2519680"/>
          </a:xfrm>
          <a:prstGeom prst="rect">
            <a:avLst/>
          </a:prstGeom>
        </p:spPr>
      </p:pic>
      <p:pic>
        <p:nvPicPr>
          <p:cNvPr id="6" name="Рисунок 5" descr="RQOM2110.JPG"/>
          <p:cNvPicPr>
            <a:picLocks noChangeAspect="1"/>
          </p:cNvPicPr>
          <p:nvPr/>
        </p:nvPicPr>
        <p:blipFill>
          <a:blip r:embed="rId3" cstate="print"/>
          <a:srcRect l="833" b="33333"/>
          <a:stretch>
            <a:fillRect/>
          </a:stretch>
        </p:blipFill>
        <p:spPr>
          <a:xfrm>
            <a:off x="304800" y="3657600"/>
            <a:ext cx="6096000" cy="3073613"/>
          </a:xfrm>
          <a:prstGeom prst="rect">
            <a:avLst/>
          </a:prstGeom>
        </p:spPr>
      </p:pic>
      <p:pic>
        <p:nvPicPr>
          <p:cNvPr id="7" name="Рисунок 6" descr="RAPO4004.JPG"/>
          <p:cNvPicPr>
            <a:picLocks noChangeAspect="1"/>
          </p:cNvPicPr>
          <p:nvPr/>
        </p:nvPicPr>
        <p:blipFill>
          <a:blip r:embed="rId4" cstate="print"/>
          <a:srcRect l="32500" t="-1852"/>
          <a:stretch>
            <a:fillRect/>
          </a:stretch>
        </p:blipFill>
        <p:spPr>
          <a:xfrm>
            <a:off x="533400" y="567972"/>
            <a:ext cx="3370811" cy="2861028"/>
          </a:xfrm>
          <a:prstGeom prst="rect">
            <a:avLst/>
          </a:prstGeom>
        </p:spPr>
      </p:pic>
      <p:pic>
        <p:nvPicPr>
          <p:cNvPr id="8" name="Рисунок 7" descr="VKCP0156.JPG"/>
          <p:cNvPicPr>
            <a:picLocks noChangeAspect="1"/>
          </p:cNvPicPr>
          <p:nvPr/>
        </p:nvPicPr>
        <p:blipFill>
          <a:blip r:embed="rId5" cstate="print"/>
          <a:srcRect t="-1852" r="35834" b="27778"/>
          <a:stretch>
            <a:fillRect/>
          </a:stretch>
        </p:blipFill>
        <p:spPr>
          <a:xfrm>
            <a:off x="5105400" y="3352800"/>
            <a:ext cx="3657600" cy="2375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15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Спортивное развлечение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700</Words>
  <Application>Microsoft Office PowerPoint</Application>
  <PresentationFormat>Экран (4:3)</PresentationFormat>
  <Paragraphs>298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Повестка</vt:lpstr>
      <vt:lpstr>Тест-настрой «Что я возьму в новый учебный год?»</vt:lpstr>
      <vt:lpstr>Приоритеты ЛОП – 2023  2023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2023-2024 учебный год на пороге!</vt:lpstr>
      <vt:lpstr>ФОРМЫ реализация новой ОП ДО по ФОП</vt:lpstr>
      <vt:lpstr>2. Новый порядок аттестации</vt:lpstr>
      <vt:lpstr>Слайд 16</vt:lpstr>
      <vt:lpstr>Слайд 17</vt:lpstr>
      <vt:lpstr>2. Мониторинг инфраструктуры РППС детского сада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Огибенина</dc:creator>
  <cp:lastModifiedBy>1</cp:lastModifiedBy>
  <cp:revision>8</cp:revision>
  <dcterms:created xsi:type="dcterms:W3CDTF">2023-09-01T09:01:39Z</dcterms:created>
  <dcterms:modified xsi:type="dcterms:W3CDTF">2023-09-06T06:39:32Z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2023-08-16T00:00:00Z</vt:filetime>
  </property>
  <property fmtid="{D5CDD505-2E9C-101B-9397-08002B2CF9AE}" pid="3" name="Creator">
    <vt:lpwstr>Impress</vt:lpwstr>
  </property>
  <property fmtid="{D5CDD505-2E9C-101B-9397-08002B2CF9AE}" pid="4" name="LastSaved">
    <vt:filetime>2023-08-16T00:00:00Z</vt:filetime>
  </property>
</Properties>
</file>