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4" r:id="rId17"/>
    <p:sldId id="272" r:id="rId18"/>
    <p:sldId id="273" r:id="rId19"/>
    <p:sldId id="259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4616" autoAdjust="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178595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Внедрение проектной технологии </a:t>
            </a:r>
            <a:br>
              <a:rPr lang="ru-RU" sz="2400" b="1" dirty="0" smtClean="0">
                <a:solidFill>
                  <a:srgbClr val="C00000"/>
                </a:solidFill>
              </a:rPr>
            </a:br>
            <a:r>
              <a:rPr lang="ru-RU" sz="2400" b="1" dirty="0" smtClean="0">
                <a:solidFill>
                  <a:srgbClr val="C00000"/>
                </a:solidFill>
              </a:rPr>
              <a:t>в воспитательно-образовательный процесс ДОУ»</a:t>
            </a:r>
            <a:br>
              <a:rPr lang="ru-RU" sz="2400" b="1" dirty="0" smtClean="0">
                <a:solidFill>
                  <a:srgbClr val="C00000"/>
                </a:solidFill>
              </a:rPr>
            </a:br>
            <a:r>
              <a:rPr lang="ru-RU" sz="2000" b="1" dirty="0" smtClean="0">
                <a:solidFill>
                  <a:srgbClr val="C00000"/>
                </a:solidFill>
              </a:rPr>
              <a:t/>
            </a:r>
            <a:br>
              <a:rPr lang="ru-RU" sz="2000" b="1" dirty="0" smtClean="0">
                <a:solidFill>
                  <a:srgbClr val="C00000"/>
                </a:solidFill>
              </a:rPr>
            </a:br>
            <a:r>
              <a:rPr lang="ru-RU" sz="1600" b="1" dirty="0" smtClean="0">
                <a:solidFill>
                  <a:srgbClr val="002060"/>
                </a:solidFill>
              </a:rPr>
              <a:t>Разработала: старший воспитатель МКДОУ детский ад № 52 Кулик Ю.Н.</a:t>
            </a:r>
            <a:endParaRPr lang="ru-RU" sz="1600" b="1" dirty="0">
              <a:solidFill>
                <a:srgbClr val="002060"/>
              </a:solidFill>
            </a:endParaRPr>
          </a:p>
        </p:txBody>
      </p:sp>
      <p:pic>
        <p:nvPicPr>
          <p:cNvPr id="4" name="Содержимое 3" descr="P520008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t="5121" r="359"/>
          <a:stretch>
            <a:fillRect/>
          </a:stretch>
        </p:blipFill>
        <p:spPr>
          <a:xfrm>
            <a:off x="4286248" y="2571744"/>
            <a:ext cx="4601422" cy="3286148"/>
          </a:xfrm>
        </p:spPr>
      </p:pic>
      <p:pic>
        <p:nvPicPr>
          <p:cNvPr id="6" name="Рисунок 5" descr="Photo0297.jpg"/>
          <p:cNvPicPr>
            <a:picLocks noChangeAspect="1"/>
          </p:cNvPicPr>
          <p:nvPr/>
        </p:nvPicPr>
        <p:blipFill>
          <a:blip r:embed="rId3"/>
          <a:srcRect r="4166" b="15625"/>
          <a:stretch>
            <a:fillRect/>
          </a:stretch>
        </p:blipFill>
        <p:spPr>
          <a:xfrm>
            <a:off x="500034" y="2071678"/>
            <a:ext cx="3571900" cy="419309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По доминирующей в проектной деятельности: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7030A0"/>
                </a:solidFill>
              </a:rPr>
              <a:t>Исследовательские  - </a:t>
            </a:r>
            <a:r>
              <a:rPr lang="ru-RU" sz="2000" b="1" dirty="0" smtClean="0">
                <a:solidFill>
                  <a:srgbClr val="002060"/>
                </a:solidFill>
              </a:rPr>
              <a:t>дети экспериментируют, проводят опыты, а затем оформляют результаты в виде газет, книг, альбомов, выставок.</a:t>
            </a:r>
          </a:p>
          <a:p>
            <a:endParaRPr lang="ru-RU" sz="2000" b="1" dirty="0" smtClean="0">
              <a:solidFill>
                <a:srgbClr val="002060"/>
              </a:solidFill>
            </a:endParaRPr>
          </a:p>
          <a:p>
            <a:r>
              <a:rPr lang="ru-RU" sz="2000" b="1" dirty="0" smtClean="0">
                <a:solidFill>
                  <a:srgbClr val="7030A0"/>
                </a:solidFill>
              </a:rPr>
              <a:t>Информационно – </a:t>
            </a:r>
            <a:r>
              <a:rPr lang="ru-RU" sz="2000" b="1" dirty="0" err="1" smtClean="0">
                <a:solidFill>
                  <a:srgbClr val="7030A0"/>
                </a:solidFill>
              </a:rPr>
              <a:t>практико</a:t>
            </a:r>
            <a:r>
              <a:rPr lang="ru-RU" sz="2000" b="1" dirty="0" smtClean="0">
                <a:solidFill>
                  <a:srgbClr val="7030A0"/>
                </a:solidFill>
              </a:rPr>
              <a:t> - ориентированные - </a:t>
            </a:r>
            <a:r>
              <a:rPr lang="ru-RU" sz="2000" b="1" dirty="0" smtClean="0">
                <a:solidFill>
                  <a:srgbClr val="002060"/>
                </a:solidFill>
              </a:rPr>
              <a:t>дети собирают информацию и реализуют ее, ориентируясь на собственные социальные интересы ( оформление, дизайн группы, отдельных уголков, витражи и др.).</a:t>
            </a:r>
          </a:p>
          <a:p>
            <a:r>
              <a:rPr lang="ru-RU" sz="2000" b="1" dirty="0" smtClean="0">
                <a:solidFill>
                  <a:srgbClr val="7030A0"/>
                </a:solidFill>
              </a:rPr>
              <a:t>Творческие - </a:t>
            </a:r>
            <a:r>
              <a:rPr lang="ru-RU" sz="2000" b="1" dirty="0" smtClean="0">
                <a:solidFill>
                  <a:srgbClr val="002060"/>
                </a:solidFill>
              </a:rPr>
              <a:t>оформление результата работы в виде детского праздника, детского дизайна и др.</a:t>
            </a:r>
          </a:p>
          <a:p>
            <a:endParaRPr lang="ru-RU" sz="2000" b="1" dirty="0" smtClean="0">
              <a:solidFill>
                <a:srgbClr val="002060"/>
              </a:solidFill>
            </a:endParaRPr>
          </a:p>
          <a:p>
            <a:r>
              <a:rPr lang="ru-RU" sz="2000" b="1" dirty="0" smtClean="0">
                <a:solidFill>
                  <a:srgbClr val="7030A0"/>
                </a:solidFill>
              </a:rPr>
              <a:t>Игровые - </a:t>
            </a:r>
            <a:r>
              <a:rPr lang="ru-RU" sz="2000" b="1" dirty="0" smtClean="0">
                <a:solidFill>
                  <a:srgbClr val="002060"/>
                </a:solidFill>
              </a:rPr>
              <a:t>это проекты с элементами творческих игр, когда дети входят в образ персонажей сказки, по – своему решая поставленные проблемы и задачи.</a:t>
            </a:r>
            <a:endParaRPr lang="ru-RU" sz="20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По характеру содержания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000" b="1" u="sng" dirty="0" smtClean="0">
                <a:solidFill>
                  <a:srgbClr val="7030A0"/>
                </a:solidFill>
              </a:rPr>
              <a:t>   Проекты включают в себя: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Ребенка и семью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Ребенка и природу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Ребенка и рукотворный мир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Ребенка, общество и культуру</a:t>
            </a:r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5" name="Рисунок 4" descr="P515007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43438" y="1214422"/>
            <a:ext cx="3643338" cy="2732503"/>
          </a:xfrm>
          <a:prstGeom prst="rect">
            <a:avLst/>
          </a:prstGeom>
        </p:spPr>
      </p:pic>
      <p:pic>
        <p:nvPicPr>
          <p:cNvPr id="6" name="Рисунок 5" descr="PB15011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3847" y="3500438"/>
            <a:ext cx="3905277" cy="2928958"/>
          </a:xfrm>
          <a:prstGeom prst="rect">
            <a:avLst/>
          </a:prstGeom>
        </p:spPr>
      </p:pic>
      <p:pic>
        <p:nvPicPr>
          <p:cNvPr id="8" name="Рисунок 7" descr="P4090035.JPG"/>
          <p:cNvPicPr>
            <a:picLocks noChangeAspect="1"/>
          </p:cNvPicPr>
          <p:nvPr/>
        </p:nvPicPr>
        <p:blipFill>
          <a:blip r:embed="rId4" cstate="print"/>
          <a:srcRect l="9375" t="10416" r="30469" b="12500"/>
          <a:stretch>
            <a:fillRect/>
          </a:stretch>
        </p:blipFill>
        <p:spPr>
          <a:xfrm>
            <a:off x="5929322" y="4000504"/>
            <a:ext cx="2786082" cy="267753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количество  участников  проекта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7030A0"/>
                </a:solidFill>
              </a:rPr>
              <a:t>Индивидуальный -  </a:t>
            </a:r>
            <a:r>
              <a:rPr lang="ru-RU" sz="2000" b="1" dirty="0" smtClean="0">
                <a:solidFill>
                  <a:srgbClr val="002060"/>
                </a:solidFill>
              </a:rPr>
              <a:t>выполняется анонимно, предназначен для обогащения культурного опыта ребенка. С его помощью отслеживаются способности преодолевать препятствия в решении проблемы (сочинение и иллюстрирование сказки).</a:t>
            </a:r>
          </a:p>
          <a:p>
            <a:r>
              <a:rPr lang="ru-RU" sz="2000" b="1" dirty="0" smtClean="0">
                <a:solidFill>
                  <a:srgbClr val="7030A0"/>
                </a:solidFill>
              </a:rPr>
              <a:t>Групповой </a:t>
            </a:r>
            <a:r>
              <a:rPr lang="ru-RU" sz="2000" b="1" dirty="0" smtClean="0">
                <a:solidFill>
                  <a:srgbClr val="002060"/>
                </a:solidFill>
              </a:rPr>
              <a:t>– осуществляется группой участников (от 3 до 10-12 человек).</a:t>
            </a:r>
          </a:p>
          <a:p>
            <a:r>
              <a:rPr lang="ru-RU" sz="2000" b="1" dirty="0" smtClean="0">
                <a:solidFill>
                  <a:srgbClr val="7030A0"/>
                </a:solidFill>
              </a:rPr>
              <a:t>Коллективный - </a:t>
            </a:r>
            <a:r>
              <a:rPr lang="ru-RU" sz="2000" b="1" dirty="0" smtClean="0">
                <a:solidFill>
                  <a:srgbClr val="002060"/>
                </a:solidFill>
              </a:rPr>
              <a:t>выполняется всем детским коллективом.</a:t>
            </a:r>
            <a:endParaRPr lang="ru-RU" sz="2000" b="1" dirty="0">
              <a:solidFill>
                <a:srgbClr val="7030A0"/>
              </a:solidFill>
            </a:endParaRPr>
          </a:p>
        </p:txBody>
      </p:sp>
      <p:pic>
        <p:nvPicPr>
          <p:cNvPr id="4" name="Рисунок 3" descr="PC170059.JPG"/>
          <p:cNvPicPr>
            <a:picLocks noChangeAspect="1"/>
          </p:cNvPicPr>
          <p:nvPr/>
        </p:nvPicPr>
        <p:blipFill>
          <a:blip r:embed="rId2" cstate="print"/>
          <a:srcRect t="5208" r="10156" b="10416"/>
          <a:stretch>
            <a:fillRect/>
          </a:stretch>
        </p:blipFill>
        <p:spPr>
          <a:xfrm>
            <a:off x="1071538" y="3714752"/>
            <a:ext cx="3857652" cy="2717140"/>
          </a:xfrm>
          <a:prstGeom prst="rect">
            <a:avLst/>
          </a:prstGeom>
        </p:spPr>
      </p:pic>
      <p:pic>
        <p:nvPicPr>
          <p:cNvPr id="5" name="Рисунок 4" descr="PC190073.JPG"/>
          <p:cNvPicPr>
            <a:picLocks noChangeAspect="1"/>
          </p:cNvPicPr>
          <p:nvPr/>
        </p:nvPicPr>
        <p:blipFill>
          <a:blip r:embed="rId3" cstate="print"/>
          <a:srcRect l="14062" t="2082" r="21875"/>
          <a:stretch>
            <a:fillRect/>
          </a:stretch>
        </p:blipFill>
        <p:spPr>
          <a:xfrm>
            <a:off x="6000760" y="3714752"/>
            <a:ext cx="2500330" cy="2866222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Продолжительность  выполнения  проекта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357298"/>
            <a:ext cx="8482042" cy="4722827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7030A0"/>
                </a:solidFill>
              </a:rPr>
              <a:t>Краткосрочные  (1-2 недели) </a:t>
            </a:r>
            <a:r>
              <a:rPr lang="ru-RU" sz="2000" b="1" dirty="0" smtClean="0">
                <a:solidFill>
                  <a:srgbClr val="002060"/>
                </a:solidFill>
              </a:rPr>
              <a:t>– направлены на решение небольшой проблемы.</a:t>
            </a:r>
          </a:p>
          <a:p>
            <a:r>
              <a:rPr lang="ru-RU" sz="2000" b="1" dirty="0" smtClean="0">
                <a:solidFill>
                  <a:srgbClr val="7030A0"/>
                </a:solidFill>
              </a:rPr>
              <a:t>Среднесрочные (1-3 месяца) </a:t>
            </a:r>
            <a:r>
              <a:rPr lang="ru-RU" sz="2000" b="1" dirty="0" smtClean="0">
                <a:solidFill>
                  <a:srgbClr val="002060"/>
                </a:solidFill>
              </a:rPr>
              <a:t>– рассчитаны на  решение проблемы в течении нескольких недель, месяцев (подготовка к празднику), путешествию, сочинение и постановка сказки.</a:t>
            </a:r>
          </a:p>
          <a:p>
            <a:r>
              <a:rPr lang="ru-RU" sz="2000" b="1" dirty="0" smtClean="0">
                <a:solidFill>
                  <a:srgbClr val="7030A0"/>
                </a:solidFill>
              </a:rPr>
              <a:t>Долгосрочные (до 1 года) - </a:t>
            </a:r>
            <a:r>
              <a:rPr lang="ru-RU" sz="2000" b="1" dirty="0" smtClean="0">
                <a:solidFill>
                  <a:srgbClr val="002060"/>
                </a:solidFill>
              </a:rPr>
              <a:t>решают крупную проблему, для преодоления которой требуются усилия и достаточное время ( например, исследование своей родословной).</a:t>
            </a:r>
            <a:endParaRPr lang="ru-RU" sz="2000" b="1" dirty="0" smtClean="0">
              <a:solidFill>
                <a:srgbClr val="7030A0"/>
              </a:solidFill>
            </a:endParaRPr>
          </a:p>
          <a:p>
            <a:endParaRPr lang="ru-RU" sz="2000" b="1" dirty="0" smtClean="0">
              <a:solidFill>
                <a:srgbClr val="002060"/>
              </a:solidFill>
            </a:endParaRPr>
          </a:p>
          <a:p>
            <a:endParaRPr lang="ru-RU" sz="2000" b="1" dirty="0" smtClean="0">
              <a:solidFill>
                <a:srgbClr val="002060"/>
              </a:solidFill>
            </a:endParaRPr>
          </a:p>
          <a:p>
            <a:endParaRPr lang="ru-RU" sz="2000" b="1" dirty="0">
              <a:solidFill>
                <a:srgbClr val="7030A0"/>
              </a:solidFill>
            </a:endParaRPr>
          </a:p>
        </p:txBody>
      </p:sp>
      <p:pic>
        <p:nvPicPr>
          <p:cNvPr id="4" name="Рисунок 3" descr="101371842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72198" y="3786190"/>
            <a:ext cx="2786082" cy="2786082"/>
          </a:xfrm>
          <a:prstGeom prst="rect">
            <a:avLst/>
          </a:prstGeom>
        </p:spPr>
      </p:pic>
      <p:pic>
        <p:nvPicPr>
          <p:cNvPr id="7" name="Рисунок 6" descr="P1020517.JPG"/>
          <p:cNvPicPr>
            <a:picLocks noChangeAspect="1"/>
          </p:cNvPicPr>
          <p:nvPr/>
        </p:nvPicPr>
        <p:blipFill>
          <a:blip r:embed="rId3" cstate="print"/>
          <a:srcRect l="21875" t="24999" r="10937" b="25000"/>
          <a:stretch>
            <a:fillRect/>
          </a:stretch>
        </p:blipFill>
        <p:spPr>
          <a:xfrm>
            <a:off x="928662" y="4071942"/>
            <a:ext cx="4607750" cy="2571768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Основная  цель  проектного  метода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285860"/>
            <a:ext cx="8267728" cy="4794265"/>
          </a:xfrm>
        </p:spPr>
        <p:txBody>
          <a:bodyPr>
            <a:normAutofit/>
          </a:bodyPr>
          <a:lstStyle/>
          <a:p>
            <a:pPr algn="just"/>
            <a:r>
              <a:rPr lang="ru-RU" sz="2000" b="1" dirty="0" smtClean="0">
                <a:solidFill>
                  <a:srgbClr val="002060"/>
                </a:solidFill>
              </a:rPr>
              <a:t>Создание условий, раскрывающих творческий и интеллектуальный потенциал дошкольников, ориентированных на диалогическое взаимодействие  детей, родителей и педагогов, способствующих самопознанию всех участников педагогического процесса.</a:t>
            </a: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</a:rPr>
              <a:t>Развитие свободной творческой личности ребенка, которое  определяется  задачами развития и задачами исследовательской деятельности детей.</a:t>
            </a:r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4" name="Рисунок 3" descr="DSC_0124.JPG"/>
          <p:cNvPicPr>
            <a:picLocks noChangeAspect="1"/>
          </p:cNvPicPr>
          <p:nvPr/>
        </p:nvPicPr>
        <p:blipFill>
          <a:blip r:embed="rId2" cstate="print"/>
          <a:srcRect l="21875" t="11328" b="18359"/>
          <a:stretch>
            <a:fillRect/>
          </a:stretch>
        </p:blipFill>
        <p:spPr>
          <a:xfrm>
            <a:off x="285720" y="3643314"/>
            <a:ext cx="4857784" cy="2914683"/>
          </a:xfrm>
          <a:prstGeom prst="rect">
            <a:avLst/>
          </a:prstGeom>
        </p:spPr>
      </p:pic>
      <p:pic>
        <p:nvPicPr>
          <p:cNvPr id="6" name="Рисунок 5" descr="P9220066.JPG"/>
          <p:cNvPicPr>
            <a:picLocks noChangeAspect="1"/>
          </p:cNvPicPr>
          <p:nvPr/>
        </p:nvPicPr>
        <p:blipFill>
          <a:blip r:embed="rId3" cstate="print"/>
          <a:srcRect l="19531" r="15625"/>
          <a:stretch>
            <a:fillRect/>
          </a:stretch>
        </p:blipFill>
        <p:spPr>
          <a:xfrm>
            <a:off x="5715008" y="3286124"/>
            <a:ext cx="2841168" cy="3286148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Планирование  проектной  деятельности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b="1" u="sng" dirty="0" smtClean="0">
                <a:solidFill>
                  <a:srgbClr val="7030A0"/>
                </a:solidFill>
              </a:rPr>
              <a:t>Начинается с вопросов: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Для чего нужен проект?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Ради чего он осуществляется?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Что станет продуктом проектной деятельности?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В какой форме будет презентован продукт?</a:t>
            </a:r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5" name="Рисунок 4" descr="P8280115.JPG"/>
          <p:cNvPicPr>
            <a:picLocks noChangeAspect="1"/>
          </p:cNvPicPr>
          <p:nvPr/>
        </p:nvPicPr>
        <p:blipFill>
          <a:blip r:embed="rId2" cstate="print"/>
          <a:srcRect l="12500" t="9375" r="8593"/>
          <a:stretch>
            <a:fillRect/>
          </a:stretch>
        </p:blipFill>
        <p:spPr>
          <a:xfrm>
            <a:off x="4643438" y="3429000"/>
            <a:ext cx="3722160" cy="3206204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Последовательность  </a:t>
            </a:r>
            <a:r>
              <a:rPr lang="ru-RU" sz="2000" b="1" dirty="0" smtClean="0">
                <a:solidFill>
                  <a:srgbClr val="C00000"/>
                </a:solidFill>
              </a:rPr>
              <a:t>действий  при  создании  проекта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000" b="1" dirty="0" smtClean="0">
                <a:solidFill>
                  <a:srgbClr val="002060"/>
                </a:solidFill>
              </a:rPr>
              <a:t>Определение </a:t>
            </a:r>
            <a:r>
              <a:rPr lang="ru-RU" sz="2000" b="1" dirty="0" smtClean="0">
                <a:solidFill>
                  <a:srgbClr val="002060"/>
                </a:solidFill>
              </a:rPr>
              <a:t>актуальности проблемы и вытекающих из нее задач проектной деятельности.</a:t>
            </a: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</a:rPr>
              <a:t>Выдвижение проектной гипотезы.</a:t>
            </a: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</a:rPr>
              <a:t>Поиск проектных методов исследования (мониторинг, экспериментальные наблюдения, статистические методы).</a:t>
            </a: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</a:rPr>
              <a:t>Обсуждение способов оформления конечных результатов.</a:t>
            </a: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</a:rPr>
              <a:t>Сбор, систематизация и анализ полученных данных.</a:t>
            </a: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</a:rPr>
              <a:t>Подведение итоговых, материальных результатов и их презентация.</a:t>
            </a: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</a:rPr>
              <a:t>Формулирование выводов и выдвижение новых проблем для исследования.</a:t>
            </a: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</a:rPr>
              <a:t>Распространение педагогического опыта.</a:t>
            </a:r>
          </a:p>
          <a:p>
            <a:endParaRPr lang="ru-RU" sz="18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Организация  проектирования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Организовать </a:t>
            </a:r>
            <a:r>
              <a:rPr lang="ru-RU" sz="2000" b="1" dirty="0" smtClean="0">
                <a:solidFill>
                  <a:srgbClr val="002060"/>
                </a:solidFill>
              </a:rPr>
              <a:t>группы.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Поставить цели, задачи проекта.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Распределить обязанности внутри группы.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Предложить возможные способы презентации.</a:t>
            </a:r>
          </a:p>
          <a:p>
            <a:endParaRPr lang="ru-RU" sz="2000" b="1" dirty="0" smtClean="0">
              <a:solidFill>
                <a:srgbClr val="002060"/>
              </a:solidFill>
            </a:endParaRPr>
          </a:p>
          <a:p>
            <a:endParaRPr lang="ru-RU" sz="2000" b="1" dirty="0" smtClean="0">
              <a:solidFill>
                <a:srgbClr val="002060"/>
              </a:solidFill>
            </a:endParaRPr>
          </a:p>
          <a:p>
            <a:pPr algn="just"/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4" name="Рисунок 3" descr="PC180066.JPG"/>
          <p:cNvPicPr>
            <a:picLocks noChangeAspect="1"/>
          </p:cNvPicPr>
          <p:nvPr/>
        </p:nvPicPr>
        <p:blipFill>
          <a:blip r:embed="rId2" cstate="print"/>
          <a:srcRect l="10937" t="35417" r="15625"/>
          <a:stretch>
            <a:fillRect/>
          </a:stretch>
        </p:blipFill>
        <p:spPr>
          <a:xfrm>
            <a:off x="1785918" y="3071810"/>
            <a:ext cx="5198872" cy="3429024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Литература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1.Боровлева А.В. Проектный метод – как средство повышения качества образования // Управление ДОУ. – 2006. - № 7.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2.Веракса  Н.Е. Проектная деятельность дошкольников. Пособие для педагогов  дошкольных учреждений / Н.Е. </a:t>
            </a:r>
            <a:r>
              <a:rPr lang="ru-RU" sz="2000" b="1" dirty="0" err="1" smtClean="0">
                <a:solidFill>
                  <a:srgbClr val="002060"/>
                </a:solidFill>
              </a:rPr>
              <a:t>Веракса</a:t>
            </a:r>
            <a:r>
              <a:rPr lang="ru-RU" sz="2000" b="1" dirty="0" smtClean="0">
                <a:solidFill>
                  <a:srgbClr val="002060"/>
                </a:solidFill>
              </a:rPr>
              <a:t>, А.Н. </a:t>
            </a:r>
            <a:r>
              <a:rPr lang="ru-RU" sz="2000" b="1" dirty="0" err="1" smtClean="0">
                <a:solidFill>
                  <a:srgbClr val="002060"/>
                </a:solidFill>
              </a:rPr>
              <a:t>Веракса</a:t>
            </a:r>
            <a:r>
              <a:rPr lang="ru-RU" sz="2000" b="1" dirty="0" smtClean="0">
                <a:solidFill>
                  <a:srgbClr val="002060"/>
                </a:solidFill>
              </a:rPr>
              <a:t> – М:Мозайка – Синтез, 2008.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3.Виноградова Н.А. Образовательные проекты в детском саду. Пособие для воспитателей и родителей / Н.А. Виноградова, Е.П. Панкова – М: Айрис – Пресс, 2008.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4.Евдокимова Е.С. Технология проектирования в ДОУ / Е.С. Евдокимова – М:  ТЦ Сфера, 2005.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5.Журавлева В.Н. Проектная деятельность старших дошкольников. Пособие / В.Н. Журавлева – Волгоград, Учитель, 2011.</a:t>
            </a:r>
            <a:endParaRPr lang="ru-RU" sz="20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500042"/>
            <a:ext cx="8686800" cy="121444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/>
            </a:r>
            <a:br>
              <a:rPr lang="ru-RU" sz="3200" b="1" dirty="0" smtClean="0">
                <a:solidFill>
                  <a:srgbClr val="C00000"/>
                </a:solidFill>
              </a:rPr>
            </a:br>
            <a:r>
              <a:rPr lang="ru-RU" sz="3200" b="1" dirty="0" smtClean="0">
                <a:solidFill>
                  <a:srgbClr val="C00000"/>
                </a:solidFill>
              </a:rPr>
              <a:t/>
            </a:r>
            <a:br>
              <a:rPr lang="ru-RU" sz="3200" b="1" dirty="0" smtClean="0">
                <a:solidFill>
                  <a:srgbClr val="C00000"/>
                </a:solidFill>
              </a:rPr>
            </a:br>
            <a:r>
              <a:rPr lang="ru-RU" sz="3200" b="1" dirty="0" smtClean="0">
                <a:solidFill>
                  <a:srgbClr val="C00000"/>
                </a:solidFill>
              </a:rPr>
              <a:t/>
            </a:r>
            <a:br>
              <a:rPr lang="ru-RU" sz="3200" b="1" dirty="0" smtClean="0">
                <a:solidFill>
                  <a:srgbClr val="C00000"/>
                </a:solidFill>
              </a:rPr>
            </a:b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1100654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Спасибо за внимание!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IMG_2880.JPG"/>
          <p:cNvPicPr>
            <a:picLocks noChangeAspect="1"/>
          </p:cNvPicPr>
          <p:nvPr/>
        </p:nvPicPr>
        <p:blipFill>
          <a:blip r:embed="rId2" cstate="print"/>
          <a:srcRect l="12500" t="8333" r="14844" b="22916"/>
          <a:stretch>
            <a:fillRect/>
          </a:stretch>
        </p:blipFill>
        <p:spPr>
          <a:xfrm rot="5400000">
            <a:off x="5029860" y="2471074"/>
            <a:ext cx="4227815" cy="3000396"/>
          </a:xfrm>
          <a:prstGeom prst="rect">
            <a:avLst/>
          </a:prstGeom>
        </p:spPr>
      </p:pic>
      <p:pic>
        <p:nvPicPr>
          <p:cNvPr id="5" name="Рисунок 4" descr="PC26011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596" y="2214554"/>
            <a:ext cx="4953035" cy="371477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Актуальность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571472" y="1357298"/>
            <a:ext cx="8001056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Тема эта весьма актуальна по ряду причин:</a:t>
            </a:r>
            <a:endParaRPr kumimoji="0" lang="ru-RU" sz="2000" b="1" i="0" u="sng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- Во-первых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, помогает получить ребенку ранний социальный позитивный опыт реализации собственных замыслов.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- Во-вторых,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возрастающая динамичность внутри общественных взаимоотношений, требует поиска новых, нестандартных действий в самых разных обстоятельствах, а нестандартность действий основывается на оригинальности мышления.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- В-третьих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, именно проектная деятельность позволяет не только поддерживать детскую инициативу, но и оформить ее в виде культурно-значимого продукта.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P5150076.JPG"/>
          <p:cNvPicPr>
            <a:picLocks noChangeAspect="1"/>
          </p:cNvPicPr>
          <p:nvPr/>
        </p:nvPicPr>
        <p:blipFill>
          <a:blip r:embed="rId2" cstate="print"/>
          <a:srcRect t="31250" r="17968" b="25000"/>
          <a:stretch>
            <a:fillRect/>
          </a:stretch>
        </p:blipFill>
        <p:spPr>
          <a:xfrm>
            <a:off x="3500430" y="4500570"/>
            <a:ext cx="5143536" cy="205742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714348" y="785794"/>
            <a:ext cx="785818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Одной из годовых задач нашего дошкольного учреждения значится задача по обеспечению высокого качества дошкольного образования, «осуществление деятельности ДОУ в режиме инновационного развития с учетом ФГОС с использованием современных педагогических направлений, технологий, проектов и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тд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.».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Этой задаче и посвящен наш сегодняшний методический</a:t>
            </a:r>
            <a:r>
              <a:rPr kumimoji="0" lang="ru-RU" sz="2000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час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 descr="004693334_1-42b2a8c4fe162a4572792fd212f73fa7.png"/>
          <p:cNvPicPr>
            <a:picLocks noChangeAspect="1"/>
          </p:cNvPicPr>
          <p:nvPr/>
        </p:nvPicPr>
        <p:blipFill>
          <a:blip r:embed="rId2"/>
          <a:srcRect l="5355" t="41056" r="4946"/>
          <a:stretch>
            <a:fillRect/>
          </a:stretch>
        </p:blipFill>
        <p:spPr>
          <a:xfrm>
            <a:off x="1285852" y="3000372"/>
            <a:ext cx="6667710" cy="328614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Что такое проект?</a:t>
            </a:r>
            <a:br>
              <a:rPr lang="ru-RU" b="1" dirty="0" smtClean="0">
                <a:solidFill>
                  <a:srgbClr val="C00000"/>
                </a:solidFill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1214422"/>
            <a:ext cx="7929618" cy="4865703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«Проект» (лат.) «выброшенный вперед», «выступающий», «бросающийся в глаза».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Метод проектов возник еще в начале прошлого столетия в США, разработан американским философом и педагогом Джоном </a:t>
            </a:r>
            <a:r>
              <a:rPr lang="ru-RU" sz="2000" b="1" dirty="0" err="1" smtClean="0">
                <a:solidFill>
                  <a:srgbClr val="002060"/>
                </a:solidFill>
              </a:rPr>
              <a:t>Дьюи</a:t>
            </a:r>
            <a:r>
              <a:rPr lang="ru-RU" sz="2000" b="1" dirty="0" smtClean="0">
                <a:solidFill>
                  <a:srgbClr val="002060"/>
                </a:solidFill>
              </a:rPr>
              <a:t>. Его называли также методом проблем.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Миссию образования </a:t>
            </a:r>
            <a:r>
              <a:rPr lang="ru-RU" sz="2000" b="1" dirty="0" err="1" smtClean="0">
                <a:solidFill>
                  <a:srgbClr val="002060"/>
                </a:solidFill>
              </a:rPr>
              <a:t>Дьюи</a:t>
            </a:r>
            <a:r>
              <a:rPr lang="ru-RU" sz="2000" b="1" dirty="0" smtClean="0">
                <a:solidFill>
                  <a:srgbClr val="002060"/>
                </a:solidFill>
              </a:rPr>
              <a:t> видел в том, что оно должно не столько давать знания, которые понадобятся в будущем, сколько развивать способность ребенка решать «здесь и сейчас» свои насущные проблемы.</a:t>
            </a:r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4" name="Рисунок 3" descr="P3150013.JPG"/>
          <p:cNvPicPr>
            <a:picLocks noChangeAspect="1"/>
          </p:cNvPicPr>
          <p:nvPr/>
        </p:nvPicPr>
        <p:blipFill>
          <a:blip r:embed="rId2" cstate="print"/>
          <a:srcRect t="11458" r="10938" b="25000"/>
          <a:stretch>
            <a:fillRect/>
          </a:stretch>
        </p:blipFill>
        <p:spPr>
          <a:xfrm>
            <a:off x="3471170" y="4000504"/>
            <a:ext cx="4672730" cy="250033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Зачем нужны проекты?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285860"/>
            <a:ext cx="8686800" cy="4794265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Дают возможность активизировать самостоятельную и познавательную деятельность детей.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Помогают детям осваивать окружающую действительность.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Способствуют развитию творческих способностей.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Способствуют умению наблюдать, слушать.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Способствуют развитию навыков общаться и анализировать.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Способствуют развитию мышления, внимания, воображения.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Помогают увидеть проблему комплексно с разных сторон.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Развивают память, речь.</a:t>
            </a:r>
          </a:p>
          <a:p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4" name="Рисунок 3" descr="P2090028.JPG"/>
          <p:cNvPicPr>
            <a:picLocks noChangeAspect="1"/>
          </p:cNvPicPr>
          <p:nvPr/>
        </p:nvPicPr>
        <p:blipFill>
          <a:blip r:embed="rId2" cstate="print"/>
          <a:srcRect t="23958" r="14062" b="14583"/>
          <a:stretch>
            <a:fillRect/>
          </a:stretch>
        </p:blipFill>
        <p:spPr>
          <a:xfrm>
            <a:off x="4310449" y="4214818"/>
            <a:ext cx="4262047" cy="228601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Преимущества проектной деятельности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214422"/>
            <a:ext cx="8686800" cy="4865703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Является одним из методов развивающего обучения и самообразования.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Способствует выработке исследовательских умений.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Способствует развитию </a:t>
            </a:r>
            <a:r>
              <a:rPr lang="ru-RU" sz="2000" b="1" dirty="0" err="1" smtClean="0">
                <a:solidFill>
                  <a:srgbClr val="002060"/>
                </a:solidFill>
              </a:rPr>
              <a:t>креативности</a:t>
            </a:r>
            <a:r>
              <a:rPr lang="ru-RU" sz="2000" b="1" dirty="0" smtClean="0">
                <a:solidFill>
                  <a:srgbClr val="002060"/>
                </a:solidFill>
              </a:rPr>
              <a:t> и логического мышления.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Объединяет знания, полученные в ходе методических мероприятий в ДОУ и профессиональных  сообществ.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Является одной из форм организации воспитательно-образовательного процесса.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Повышает компетентность педагога.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Повышает качество образовательного 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процесса.</a:t>
            </a:r>
          </a:p>
          <a:p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4" name="Рисунок 3" descr="P3150003.JPG"/>
          <p:cNvPicPr>
            <a:picLocks noChangeAspect="1"/>
          </p:cNvPicPr>
          <p:nvPr/>
        </p:nvPicPr>
        <p:blipFill>
          <a:blip r:embed="rId2" cstate="print"/>
          <a:srcRect l="7031" t="8333" r="35937" b="32291"/>
          <a:stretch>
            <a:fillRect/>
          </a:stretch>
        </p:blipFill>
        <p:spPr>
          <a:xfrm>
            <a:off x="5143504" y="3754875"/>
            <a:ext cx="3643338" cy="284479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Что такое проектный метод?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285860"/>
            <a:ext cx="8410604" cy="4794265"/>
          </a:xfrm>
        </p:spPr>
        <p:txBody>
          <a:bodyPr>
            <a:normAutofit/>
          </a:bodyPr>
          <a:lstStyle/>
          <a:p>
            <a:pPr algn="just"/>
            <a:r>
              <a:rPr lang="ru-RU" sz="2000" b="1" i="1" dirty="0" smtClean="0">
                <a:solidFill>
                  <a:srgbClr val="7030A0"/>
                </a:solidFill>
              </a:rPr>
              <a:t>«Все, что я познаю, я знаю, для чего это мне надо и где, и как я могу эти знания применить» </a:t>
            </a:r>
            <a:r>
              <a:rPr lang="ru-RU" sz="2000" b="1" dirty="0" smtClean="0">
                <a:solidFill>
                  <a:srgbClr val="002060"/>
                </a:solidFill>
              </a:rPr>
              <a:t>– вот основной тезис современного понимания метода проектов.</a:t>
            </a: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</a:rPr>
              <a:t>Самостоятельная активность воспитанников детского сада. Только действуя самостоятельно, дети учатся разным способам  находить информацию об интересующем их предмете или явлении и использовать эти знания для создания новых объектов деятельности.</a:t>
            </a: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</a:rPr>
              <a:t>Это педагогическая технология, стержнем которой является самостоятельная  деятельность детей – исследовательская, познавательная, репродуктивная, в процессе которой ребенок познает окружающий мир и воплощает новые знания в реальные продукты.</a:t>
            </a:r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5" name="Рисунок 4" descr="PA280010.JPG"/>
          <p:cNvPicPr>
            <a:picLocks noChangeAspect="1"/>
          </p:cNvPicPr>
          <p:nvPr/>
        </p:nvPicPr>
        <p:blipFill>
          <a:blip r:embed="rId2" cstate="print"/>
          <a:srcRect l="17187" r="14062" b="27083"/>
          <a:stretch>
            <a:fillRect/>
          </a:stretch>
        </p:blipFill>
        <p:spPr>
          <a:xfrm>
            <a:off x="5357818" y="4857760"/>
            <a:ext cx="2071702" cy="1647937"/>
          </a:xfrm>
          <a:prstGeom prst="rect">
            <a:avLst/>
          </a:prstGeom>
        </p:spPr>
      </p:pic>
      <p:pic>
        <p:nvPicPr>
          <p:cNvPr id="6" name="Рисунок 5" descr="P3150008.JPG"/>
          <p:cNvPicPr>
            <a:picLocks noChangeAspect="1"/>
          </p:cNvPicPr>
          <p:nvPr/>
        </p:nvPicPr>
        <p:blipFill>
          <a:blip r:embed="rId3" cstate="print"/>
          <a:srcRect l="55469" t="21875" b="38541"/>
          <a:stretch>
            <a:fillRect/>
          </a:stretch>
        </p:blipFill>
        <p:spPr>
          <a:xfrm>
            <a:off x="1857356" y="4857760"/>
            <a:ext cx="2643206" cy="1762151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C00000"/>
                </a:solidFill>
              </a:rPr>
              <a:t>      Проект – пять «П»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357298"/>
            <a:ext cx="8686800" cy="4722827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1. Проблема</a:t>
            </a:r>
          </a:p>
          <a:p>
            <a:r>
              <a:rPr lang="ru-RU" sz="2400" b="1" dirty="0" smtClean="0">
                <a:solidFill>
                  <a:srgbClr val="002060"/>
                </a:solidFill>
              </a:rPr>
              <a:t>2.Проектирование (планирование)</a:t>
            </a:r>
          </a:p>
          <a:p>
            <a:r>
              <a:rPr lang="ru-RU" sz="2400" b="1" dirty="0" smtClean="0">
                <a:solidFill>
                  <a:srgbClr val="002060"/>
                </a:solidFill>
              </a:rPr>
              <a:t>3. Поиск информации</a:t>
            </a:r>
          </a:p>
          <a:p>
            <a:r>
              <a:rPr lang="ru-RU" sz="2400" b="1" dirty="0" smtClean="0">
                <a:solidFill>
                  <a:srgbClr val="002060"/>
                </a:solidFill>
              </a:rPr>
              <a:t>4. Продукт деятельности</a:t>
            </a:r>
          </a:p>
          <a:p>
            <a:r>
              <a:rPr lang="ru-RU" sz="2400" b="1" dirty="0" smtClean="0">
                <a:solidFill>
                  <a:srgbClr val="002060"/>
                </a:solidFill>
              </a:rPr>
              <a:t>5. Презентация</a:t>
            </a:r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7" name="Рисунок 6" descr="PB150082.JPG"/>
          <p:cNvPicPr>
            <a:picLocks noChangeAspect="1"/>
          </p:cNvPicPr>
          <p:nvPr/>
        </p:nvPicPr>
        <p:blipFill>
          <a:blip r:embed="rId2" cstate="print"/>
          <a:srcRect l="10156" t="16666" r="17969" b="14583"/>
          <a:stretch>
            <a:fillRect/>
          </a:stretch>
        </p:blipFill>
        <p:spPr>
          <a:xfrm>
            <a:off x="4857752" y="3429000"/>
            <a:ext cx="3942079" cy="2828013"/>
          </a:xfrm>
          <a:prstGeom prst="rect">
            <a:avLst/>
          </a:prstGeom>
        </p:spPr>
      </p:pic>
      <p:pic>
        <p:nvPicPr>
          <p:cNvPr id="8" name="Рисунок 7" descr="PB110020.JPG"/>
          <p:cNvPicPr>
            <a:picLocks noChangeAspect="1"/>
          </p:cNvPicPr>
          <p:nvPr/>
        </p:nvPicPr>
        <p:blipFill>
          <a:blip r:embed="rId3" cstate="print"/>
          <a:srcRect l="10937" r="7812" b="11458"/>
          <a:stretch>
            <a:fillRect/>
          </a:stretch>
        </p:blipFill>
        <p:spPr>
          <a:xfrm>
            <a:off x="5643570" y="571480"/>
            <a:ext cx="3146646" cy="2571768"/>
          </a:xfrm>
          <a:prstGeom prst="rect">
            <a:avLst/>
          </a:prstGeom>
        </p:spPr>
      </p:pic>
      <p:pic>
        <p:nvPicPr>
          <p:cNvPr id="9" name="Рисунок 8" descr="PB150103.JPG"/>
          <p:cNvPicPr>
            <a:picLocks noChangeAspect="1"/>
          </p:cNvPicPr>
          <p:nvPr/>
        </p:nvPicPr>
        <p:blipFill>
          <a:blip r:embed="rId4" cstate="print"/>
          <a:srcRect l="5468" t="7291" r="25000" b="19791"/>
          <a:stretch>
            <a:fillRect/>
          </a:stretch>
        </p:blipFill>
        <p:spPr>
          <a:xfrm>
            <a:off x="584739" y="3571876"/>
            <a:ext cx="3633133" cy="285752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Основная цель проектного метода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428736"/>
            <a:ext cx="8410604" cy="4651389"/>
          </a:xfrm>
        </p:spPr>
        <p:txBody>
          <a:bodyPr>
            <a:normAutofit/>
          </a:bodyPr>
          <a:lstStyle/>
          <a:p>
            <a:pPr algn="just"/>
            <a:r>
              <a:rPr lang="ru-RU" sz="2000" b="1" dirty="0" smtClean="0">
                <a:solidFill>
                  <a:srgbClr val="002060"/>
                </a:solidFill>
              </a:rPr>
              <a:t>Создание условий, раскрывающих творческий и интеллектуальный потенциал дошкольников, ориентированных на диалогическое взаимодействие детей, родителей и педагогов, способствующих самопознанию и саморазвитию всех участников педагогического процесса.</a:t>
            </a: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</a:rPr>
              <a:t>Развитие свободной творческой личности ребенка, которое определяется задачами развития и задачами исследовательской деятельности детей.</a:t>
            </a:r>
          </a:p>
          <a:p>
            <a:pPr algn="just"/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4" name="Рисунок 3" descr="P9100001.JPG"/>
          <p:cNvPicPr>
            <a:picLocks noChangeAspect="1"/>
          </p:cNvPicPr>
          <p:nvPr/>
        </p:nvPicPr>
        <p:blipFill>
          <a:blip r:embed="rId2" cstate="print"/>
          <a:srcRect l="16406" r="14062"/>
          <a:stretch>
            <a:fillRect/>
          </a:stretch>
        </p:blipFill>
        <p:spPr>
          <a:xfrm>
            <a:off x="6143636" y="3786190"/>
            <a:ext cx="2582949" cy="2786082"/>
          </a:xfrm>
          <a:prstGeom prst="rect">
            <a:avLst/>
          </a:prstGeom>
        </p:spPr>
      </p:pic>
      <p:pic>
        <p:nvPicPr>
          <p:cNvPr id="5" name="Рисунок 4" descr="PB150087.JPG"/>
          <p:cNvPicPr>
            <a:picLocks noChangeAspect="1"/>
          </p:cNvPicPr>
          <p:nvPr/>
        </p:nvPicPr>
        <p:blipFill>
          <a:blip r:embed="rId3" cstate="print"/>
          <a:srcRect t="25000" b="14583"/>
          <a:stretch>
            <a:fillRect/>
          </a:stretch>
        </p:blipFill>
        <p:spPr>
          <a:xfrm>
            <a:off x="571472" y="4143380"/>
            <a:ext cx="5202620" cy="2357454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204</TotalTime>
  <Words>1030</Words>
  <PresentationFormat>Экран (4:3)</PresentationFormat>
  <Paragraphs>96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Трек</vt:lpstr>
      <vt:lpstr>Внедрение проектной технологии  в воспитательно-образовательный процесс ДОУ»  Разработала: старший воспитатель МКДОУ детский ад № 52 Кулик Ю.Н.</vt:lpstr>
      <vt:lpstr>Актуальность</vt:lpstr>
      <vt:lpstr>Слайд 3</vt:lpstr>
      <vt:lpstr>Что такое проект? </vt:lpstr>
      <vt:lpstr>Зачем нужны проекты?</vt:lpstr>
      <vt:lpstr>Преимущества проектной деятельности</vt:lpstr>
      <vt:lpstr>Что такое проектный метод?</vt:lpstr>
      <vt:lpstr>      Проект – пять «П»</vt:lpstr>
      <vt:lpstr>Основная цель проектного метода</vt:lpstr>
      <vt:lpstr>По доминирующей в проектной деятельности:</vt:lpstr>
      <vt:lpstr>По характеру содержания</vt:lpstr>
      <vt:lpstr>количество  участников  проекта</vt:lpstr>
      <vt:lpstr>Продолжительность  выполнения  проекта</vt:lpstr>
      <vt:lpstr>Основная  цель  проектного  метода</vt:lpstr>
      <vt:lpstr>Планирование  проектной  деятельности</vt:lpstr>
      <vt:lpstr>Последовательность  действий  при  создании  проекта</vt:lpstr>
      <vt:lpstr>Организация  проектирования</vt:lpstr>
      <vt:lpstr>Литература</vt:lpstr>
      <vt:lpstr> 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Внедрение проектной технологии  в воспитательно-образовательный процесс ДОУ»  Разработала: старший воспитатель МКДОУ детский ад № 52 Кулик Ю.Н.</dc:title>
  <dc:creator>Юлия</dc:creator>
  <cp:lastModifiedBy>kulik.ulya@outlook.com</cp:lastModifiedBy>
  <cp:revision>24</cp:revision>
  <dcterms:created xsi:type="dcterms:W3CDTF">2021-02-17T13:52:49Z</dcterms:created>
  <dcterms:modified xsi:type="dcterms:W3CDTF">2021-02-23T16:27:15Z</dcterms:modified>
</cp:coreProperties>
</file>