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66" r:id="rId4"/>
    <p:sldId id="263" r:id="rId5"/>
    <p:sldId id="277" r:id="rId6"/>
    <p:sldId id="278" r:id="rId7"/>
    <p:sldId id="276" r:id="rId8"/>
    <p:sldId id="264" r:id="rId9"/>
    <p:sldId id="279" r:id="rId10"/>
    <p:sldId id="280" r:id="rId11"/>
    <p:sldId id="262" r:id="rId12"/>
    <p:sldId id="275" r:id="rId13"/>
    <p:sldId id="274" r:id="rId14"/>
    <p:sldId id="270" r:id="rId15"/>
    <p:sldId id="271" r:id="rId16"/>
    <p:sldId id="25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3A9C1-A021-4E57-B89C-72B01F6696BD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B3855-C922-46C9-8EF2-F019B63252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730"/>
            <a:ext cx="9324528" cy="70167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124744"/>
            <a:ext cx="86409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«Предметно-пространственная среда в ДОУ способствующая сенсорно – математическому развитию дошкольников».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123728" y="188640"/>
            <a:ext cx="45659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Arial" pitchFamily="34" charset="0"/>
              </a:rPr>
              <a:t>Для детей раннего возраста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23528" y="643771"/>
            <a:ext cx="8352928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Пирамидки (6 - 10 элементов),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Объемные вкладыши из 5 -10 элементов (миски, конусы, коробки с  крышками разной формы)      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Матрешки (5 - 7 элементов)            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Доски с вкладышами (с основными  формами, разделенными на 2 - 3 части)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 плоскостных геометрических форм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 для забивания: молоточек с  втулками(пластмассовые)    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Сортировочный ящик с прорезями   разной формы  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Рамки с 2 - 3 видами застежек  (шнуровка, пуговицы, крючки, кнопки)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Панно или дидактическое пособие, выполненное в виде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мягконабивного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животного или предмета (черепахи,  крокодила, божьей коровки, машины и  т.д.) с разнообразными застежками и  съемными элементами         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Чудесный мешочек с набором объемных  геометрических форм (5 - 7 элементов)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Красочное панно (коврик) или  крупная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мягконабивная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игрушка из тканей различной фактуры (дидактическая юбка)    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Игрушки-головоломки (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сборно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разборные из 2 – 3 элементов)       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 шумовых баночек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5536" y="188640"/>
            <a:ext cx="838842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• Дидактические игры на цвет, форму, величину, развитие      тактильных ощущений;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• Атрибуты, материалы для игр с песком и водой;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• Наглядный материал по сенсорному воспитанию;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• Настольно-печатные игры;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• Картотека художественного слова по ознакомлению детей с сенсорными эталонами.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• Приборы-помощники: увеличительное стекло, песочные часы, магниты, мерные      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  	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ложки, резиновые груши разного объема.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Рисунок 5" descr="C:\Users\Наталья\YandexDisk\Загрузки\20180314_140257 (1).jpg"/>
          <p:cNvPicPr>
            <a:picLocks noChangeAspect="1" noChangeArrowheads="1"/>
          </p:cNvPicPr>
          <p:nvPr/>
        </p:nvPicPr>
        <p:blipFill>
          <a:blip r:embed="rId3" cstate="print"/>
          <a:srcRect l="2531" t="35443" r="1724" b="30766"/>
          <a:stretch>
            <a:fillRect/>
          </a:stretch>
        </p:blipFill>
        <p:spPr bwMode="auto">
          <a:xfrm>
            <a:off x="251520" y="2060848"/>
            <a:ext cx="7962900" cy="17399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7" name="Содержимое 3" descr="20180314_142409.jpg"/>
          <p:cNvPicPr>
            <a:picLocks noChangeAspect="1"/>
          </p:cNvPicPr>
          <p:nvPr/>
        </p:nvPicPr>
        <p:blipFill>
          <a:blip r:embed="rId4" cstate="print">
            <a:lum bright="20000" contrast="20000"/>
          </a:blip>
          <a:srcRect l="5196" t="1874"/>
          <a:stretch>
            <a:fillRect/>
          </a:stretch>
        </p:blipFill>
        <p:spPr>
          <a:xfrm>
            <a:off x="323528" y="4005064"/>
            <a:ext cx="3384550" cy="2625725"/>
          </a:xfrm>
          <a:prstGeom prst="snip2SameRect">
            <a:avLst/>
          </a:prstGeom>
          <a:solidFill>
            <a:schemeClr val="bg1">
              <a:alpha val="30980"/>
            </a:schemeClr>
          </a:solidFill>
          <a:ln w="38100">
            <a:solidFill>
              <a:srgbClr val="FF0000"/>
            </a:solidFill>
          </a:ln>
        </p:spPr>
      </p:pic>
      <p:pic>
        <p:nvPicPr>
          <p:cNvPr id="9" name="Рисунок 6" descr="C:\Users\Наталья\YandexDisk\Загрузки\20180314_142627 (1).jpg"/>
          <p:cNvPicPr>
            <a:picLocks noChangeAspect="1" noChangeArrowheads="1"/>
          </p:cNvPicPr>
          <p:nvPr/>
        </p:nvPicPr>
        <p:blipFill>
          <a:blip r:embed="rId5" cstate="print">
            <a:lum bright="20000" contrast="20000"/>
          </a:blip>
          <a:srcRect l="3256" r="3914" b="4712"/>
          <a:stretch>
            <a:fillRect/>
          </a:stretch>
        </p:blipFill>
        <p:spPr bwMode="auto">
          <a:xfrm>
            <a:off x="4067944" y="4005064"/>
            <a:ext cx="3341875" cy="259228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483768" y="260648"/>
            <a:ext cx="35597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младшей группы.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836713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набор плоскостных и объёмных геометрических фигур (разнообразные);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блоки Дьенеша и рабочие карточки к ним;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развивающие карточки «Много, один, ни одного»;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раздаточный материал на каждого ребёнка;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наборное полотно на каждого ребёнка;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разрезные картинки;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матрёшки; дидактические игры типа «Геометрическое лото», «Найди такой же», «Большой — маленький», «Разложи по порядку» и т.д.;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яркие ленты разной ширины и длинны;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браслеты для определения правой руки;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картинки для рассматривания и определения положения предмета относительно другого предмета (бабочка на цветке, лягушка справа от цветка и т.д.);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фигуры для конструирования на фланелеграфе;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развивающие карточки «Геометрическая мозаика»;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разнообразные конструкторы и схемы простейших построек; 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интерактивные презентации о фигурах и формах предметов.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611560" y="0"/>
            <a:ext cx="56166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260648"/>
            <a:ext cx="777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</p:txBody>
      </p:sp>
      <p:pic>
        <p:nvPicPr>
          <p:cNvPr id="7169" name="Picture 1" descr="C:\Users\Анастасия\Desktop\ugolok-matematiki-v-do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12675"/>
            <a:ext cx="8352928" cy="6411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907704" y="2420888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rot="10800000" flipH="1" flipV="1">
            <a:off x="179513" y="1640279"/>
            <a:ext cx="547260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</a:t>
            </a:r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968014" y="229871"/>
            <a:ext cx="30128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Arial" pitchFamily="34" charset="0"/>
              </a:rPr>
              <a:t>Для средней группы.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764704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дидактические игрушки и настольные игры, развивающие у детей умения: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 ориентироваться в пространстве и времени;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-сравнивать предметы по различным признакам - размеру, форме, цвету, назначению и т. д. 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 составлять ряды из одинаковых предметов по убыванию или возрастанию того или иного признака: объема, высоты, интенсивности цвета и т. д. 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Дидактические игры: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-игры для понимания символики, схематичности и условности («На что похоже?», «Дострой»);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-модели: числовая лесенка, ряд величин, спиралевидные модели на познание временных отношений;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-игры для освоения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величинных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, числовых, пространственно-временных отношений («Составь такой же узор»);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-игры с алгоритмами, включающие 3-5 элементов («Выращивание дерева») и т. п.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Развивающие игры: «Сложи узор», «Точки», «Уголки», 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Уникуб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», «Блоки Дьенеша», «Палочки Кюизенера», рамки-вкладыши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Монтессори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 и т. д. в соответствии с возрастными задачами.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548680"/>
            <a:ext cx="51125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</a:t>
            </a:r>
            <a:endParaRPr lang="ru-RU" sz="2000" b="1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403648" y="260648"/>
            <a:ext cx="6271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Arial" pitchFamily="34" charset="0"/>
              </a:rPr>
              <a:t>Для детей старшего дошкольного возраста.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561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Трафареты, линейки и другие измерительные эталоны;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дидактические игры, развивающие умения: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-создавать множества (группы предметов) из разных по качеству элементов (предметов разного цвета, размера, формы, назначения; звуков, движений);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умение понимать отношение рядом стоящих чисел 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умение устанавливать последовательность различных событий.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Дидактические игры: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игры для деления целого предмета на части и составление целого из частей (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Дроби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Составь круг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игры с цифрами, монетами;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игры для развития числовых представлений и умений количественно оценивать разные величины. (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Сравни и подбери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Игры с алгоритмами (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Вычислительные машины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Модели числовых и временных отношений (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Числовая лесенка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Дни недели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Календарь, модель календаря.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Развивающие игры: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игры, развивающие психические процессы: шахматы, шашки, нарды, лото-бочонки и т. п.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часы-конструктор, весы;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игры Никитина, блоки Дьенеша, палочки Кюизенера, игры Воскобовича и др. в соответствии с возрастными задачами- игры Никитина,                                                             блоки Дьенеша, палочки Кюизенера, игры Воскобовича.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904839"/>
            <a:ext cx="756084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SimSun" pitchFamily="2" charset="-122"/>
                <a:cs typeface="Tahoma" pitchFamily="34" charset="0"/>
              </a:rPr>
              <a:t>Математическое содержание </a:t>
            </a:r>
            <a:r>
              <a:rPr kumimoji="0" lang="ru-RU" sz="2800" b="1" i="0" u="none" strike="noStrike" cap="none" normalizeH="0" baseline="0" smtClean="0">
                <a:ln>
                  <a:noFill/>
                </a:ln>
                <a:effectLst/>
                <a:ea typeface="SimSun" pitchFamily="2" charset="-122"/>
                <a:cs typeface="Tahoma" pitchFamily="34" charset="0"/>
              </a:rPr>
              <a:t>игровой деятельности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SimSun" pitchFamily="2" charset="-122"/>
                <a:cs typeface="Tahoma" pitchFamily="34" charset="0"/>
              </a:rPr>
              <a:t> при взаимодействии с предметно-развивающей средой способствует формированию у детей способности свободно ориентироваться в пространстве и времени, развитию самооценки, самоконтроля, самостоятельности, формированию навыков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SimSun" pitchFamily="2" charset="-122"/>
                <a:cs typeface="Tahoma" pitchFamily="34" charset="0"/>
              </a:rPr>
              <a:t> самоорганизации, самопознания,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ea typeface="SimSun" pitchFamily="2" charset="-122"/>
                <a:cs typeface="Tahoma" pitchFamily="34" charset="0"/>
              </a:rPr>
              <a:t>самовыражения, которые помогут им легко адаптироваться к школьной жизни.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0"/>
            <a:ext cx="76328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/>
          </a:p>
          <a:p>
            <a:pPr algn="ctr"/>
            <a:endParaRPr lang="ru-RU" sz="2800" b="1" dirty="0" smtClean="0"/>
          </a:p>
          <a:p>
            <a:r>
              <a:rPr lang="ru-RU" sz="2400" b="1" dirty="0" smtClean="0"/>
              <a:t>Для  успешной реализации программы по формированию элементарных математических представлений у дошкольников нужно организовать развивающую предметно – пространственную среду в группах. Согласно требованиям ФГОС развивающая предметно – пространственная среда должна быть:</a:t>
            </a:r>
          </a:p>
          <a:p>
            <a:pPr>
              <a:buNone/>
            </a:pPr>
            <a:r>
              <a:rPr lang="ru-RU" sz="2400" b="1" dirty="0" smtClean="0"/>
              <a:t>	• содержательно – насыщенной,</a:t>
            </a:r>
          </a:p>
          <a:p>
            <a:pPr>
              <a:buNone/>
            </a:pPr>
            <a:r>
              <a:rPr lang="ru-RU" sz="2400" b="1" dirty="0" smtClean="0"/>
              <a:t>	• трансформируемой;</a:t>
            </a:r>
          </a:p>
          <a:p>
            <a:pPr>
              <a:buNone/>
            </a:pPr>
            <a:r>
              <a:rPr lang="ru-RU" sz="2400" b="1" dirty="0" smtClean="0"/>
              <a:t>	• полифункциональной;</a:t>
            </a:r>
          </a:p>
          <a:p>
            <a:pPr>
              <a:buNone/>
            </a:pPr>
            <a:r>
              <a:rPr lang="ru-RU" sz="2400" b="1" dirty="0" smtClean="0"/>
              <a:t>	• вариативной;</a:t>
            </a:r>
          </a:p>
          <a:p>
            <a:pPr>
              <a:buNone/>
            </a:pPr>
            <a:r>
              <a:rPr lang="ru-RU" sz="2400" b="1" dirty="0" smtClean="0"/>
              <a:t>	• доступной</a:t>
            </a:r>
            <a:r>
              <a:rPr lang="ru-RU" sz="2400" dirty="0" smtClean="0"/>
              <a:t>;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941168"/>
            <a:ext cx="5508104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ts val="3360"/>
              </a:lnSpc>
              <a:spcBef>
                <a:spcPts val="100"/>
              </a:spcBef>
            </a:pPr>
            <a:r>
              <a:rPr lang="ru-RU" sz="2000" b="1" i="1" spc="-5" dirty="0" smtClean="0">
                <a:solidFill>
                  <a:srgbClr val="592B63"/>
                </a:solidFill>
                <a:cs typeface="Trebuchet MS"/>
              </a:rPr>
              <a:t>ФГОС ДО </a:t>
            </a:r>
            <a:r>
              <a:rPr lang="ru-RU" sz="2000" b="1" i="1" spc="-5" dirty="0" smtClean="0">
                <a:cs typeface="Trebuchet MS"/>
              </a:rPr>
              <a:t>требует</a:t>
            </a:r>
            <a:endParaRPr lang="ru-RU" sz="2000" b="1" dirty="0" smtClean="0">
              <a:cs typeface="Trebuchet MS"/>
            </a:endParaRPr>
          </a:p>
          <a:p>
            <a:pPr marL="12700" marR="5080">
              <a:lnSpc>
                <a:spcPct val="100000"/>
              </a:lnSpc>
            </a:pPr>
            <a:r>
              <a:rPr lang="ru-RU" sz="2000" b="1" i="1" spc="-5" dirty="0" smtClean="0">
                <a:cs typeface="Trebuchet MS"/>
              </a:rPr>
              <a:t>сделать процесс овладения  элементарными математическими  представлениями </a:t>
            </a:r>
            <a:r>
              <a:rPr lang="ru-RU" sz="2000" b="1" i="1" spc="-10" dirty="0" smtClean="0">
                <a:solidFill>
                  <a:srgbClr val="A24A72"/>
                </a:solidFill>
                <a:cs typeface="Trebuchet MS"/>
              </a:rPr>
              <a:t>привлекательным,  </a:t>
            </a:r>
            <a:r>
              <a:rPr lang="ru-RU" sz="2000" b="1" i="1" spc="-5" dirty="0" smtClean="0">
                <a:solidFill>
                  <a:srgbClr val="A24A72"/>
                </a:solidFill>
                <a:cs typeface="Trebuchet MS"/>
              </a:rPr>
              <a:t>ненавязчивым,</a:t>
            </a:r>
            <a:r>
              <a:rPr lang="ru-RU" sz="2000" b="1" i="1" spc="-15" dirty="0" smtClean="0">
                <a:solidFill>
                  <a:srgbClr val="A24A72"/>
                </a:solidFill>
                <a:cs typeface="Trebuchet MS"/>
              </a:rPr>
              <a:t> </a:t>
            </a:r>
            <a:r>
              <a:rPr lang="ru-RU" sz="2000" b="1" i="1" spc="-5" dirty="0" smtClean="0">
                <a:solidFill>
                  <a:srgbClr val="A24A72"/>
                </a:solidFill>
                <a:cs typeface="Trebuchet MS"/>
              </a:rPr>
              <a:t>радостным</a:t>
            </a:r>
            <a:r>
              <a:rPr lang="ru-RU" sz="2000" b="1" i="1" spc="-5" dirty="0" smtClean="0">
                <a:cs typeface="Trebuchet MS"/>
              </a:rPr>
              <a:t>.</a:t>
            </a:r>
            <a:endParaRPr lang="ru-RU" sz="2000" b="1" dirty="0"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-158730"/>
            <a:ext cx="9324528" cy="70167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31640" y="3429000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3568" y="2850715"/>
            <a:ext cx="80648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260648"/>
            <a:ext cx="7061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spc="10" dirty="0" smtClean="0"/>
              <a:t>ЗАДАЧИ ФЭМП В  </a:t>
            </a:r>
            <a:r>
              <a:rPr lang="ru-RU" sz="2800" b="1" spc="15" dirty="0" smtClean="0"/>
              <a:t>ДОШКОЛЬНОМ</a:t>
            </a:r>
            <a:r>
              <a:rPr lang="ru-RU" sz="2800" b="1" spc="-30" dirty="0" smtClean="0"/>
              <a:t> </a:t>
            </a:r>
            <a:r>
              <a:rPr lang="ru-RU" sz="2800" b="1" spc="10" dirty="0" smtClean="0"/>
              <a:t>ВОЗРАСТЕ</a:t>
            </a:r>
            <a:endParaRPr lang="ru-RU" sz="2800" b="1" dirty="0"/>
          </a:p>
        </p:txBody>
      </p:sp>
      <p:sp>
        <p:nvSpPr>
          <p:cNvPr id="8" name="object 3"/>
          <p:cNvSpPr txBox="1"/>
          <p:nvPr/>
        </p:nvSpPr>
        <p:spPr>
          <a:xfrm>
            <a:off x="534504" y="1642211"/>
            <a:ext cx="6798309" cy="40139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07034" algn="l"/>
                <a:tab pos="2983230" algn="l"/>
                <a:tab pos="4582160" algn="l"/>
              </a:tabLst>
            </a:pPr>
            <a:r>
              <a:rPr sz="2400" b="1" spc="-5" dirty="0">
                <a:cs typeface="Trebuchet MS"/>
              </a:rPr>
              <a:t>Фор</a:t>
            </a:r>
            <a:r>
              <a:rPr sz="2400" b="1" dirty="0">
                <a:cs typeface="Trebuchet MS"/>
              </a:rPr>
              <a:t>ми</a:t>
            </a:r>
            <a:r>
              <a:rPr sz="2400" b="1" spc="-5" dirty="0">
                <a:cs typeface="Trebuchet MS"/>
              </a:rPr>
              <a:t>ро</a:t>
            </a:r>
            <a:r>
              <a:rPr sz="2400" b="1" dirty="0">
                <a:cs typeface="Trebuchet MS"/>
              </a:rPr>
              <a:t>в</a:t>
            </a:r>
            <a:r>
              <a:rPr sz="2400" b="1" spc="-5" dirty="0">
                <a:cs typeface="Trebuchet MS"/>
              </a:rPr>
              <a:t>ан</a:t>
            </a:r>
            <a:r>
              <a:rPr sz="2400" b="1" dirty="0">
                <a:cs typeface="Trebuchet MS"/>
              </a:rPr>
              <a:t>ие	</a:t>
            </a:r>
            <a:r>
              <a:rPr sz="2400" b="1" spc="5" dirty="0">
                <a:solidFill>
                  <a:srgbClr val="A24A72"/>
                </a:solidFill>
                <a:cs typeface="Trebuchet MS"/>
              </a:rPr>
              <a:t>с</a:t>
            </a:r>
            <a:r>
              <a:rPr sz="2400" b="1" spc="-10" dirty="0">
                <a:solidFill>
                  <a:srgbClr val="A24A72"/>
                </a:solidFill>
                <a:cs typeface="Trebuchet MS"/>
              </a:rPr>
              <a:t>и</a:t>
            </a:r>
            <a:r>
              <a:rPr sz="2400" b="1" spc="5" dirty="0">
                <a:solidFill>
                  <a:srgbClr val="A24A72"/>
                </a:solidFill>
                <a:cs typeface="Trebuchet MS"/>
              </a:rPr>
              <a:t>с</a:t>
            </a:r>
            <a:r>
              <a:rPr sz="2400" b="1" spc="-5" dirty="0">
                <a:solidFill>
                  <a:srgbClr val="A24A72"/>
                </a:solidFill>
                <a:cs typeface="Trebuchet MS"/>
              </a:rPr>
              <a:t>те</a:t>
            </a:r>
            <a:r>
              <a:rPr sz="2400" b="1" dirty="0">
                <a:solidFill>
                  <a:srgbClr val="A24A72"/>
                </a:solidFill>
                <a:cs typeface="Trebuchet MS"/>
              </a:rPr>
              <a:t>мы	</a:t>
            </a:r>
            <a:r>
              <a:rPr sz="2400" b="1" spc="-5" dirty="0">
                <a:cs typeface="Trebuchet MS"/>
              </a:rPr>
              <a:t>э</a:t>
            </a:r>
            <a:r>
              <a:rPr sz="2400" b="1" dirty="0">
                <a:cs typeface="Trebuchet MS"/>
              </a:rPr>
              <a:t>л</a:t>
            </a:r>
            <a:r>
              <a:rPr sz="2400" b="1" spc="5" dirty="0">
                <a:cs typeface="Trebuchet MS"/>
              </a:rPr>
              <a:t>е</a:t>
            </a:r>
            <a:r>
              <a:rPr sz="2400" b="1" spc="-5" dirty="0">
                <a:cs typeface="Trebuchet MS"/>
              </a:rPr>
              <a:t>м</a:t>
            </a:r>
            <a:r>
              <a:rPr sz="2400" b="1" spc="5" dirty="0">
                <a:cs typeface="Trebuchet MS"/>
              </a:rPr>
              <a:t>е</a:t>
            </a:r>
            <a:r>
              <a:rPr sz="2400" b="1" spc="-5" dirty="0">
                <a:cs typeface="Trebuchet MS"/>
              </a:rPr>
              <a:t>нтарн</a:t>
            </a:r>
            <a:r>
              <a:rPr sz="2400" b="1" spc="5" dirty="0">
                <a:cs typeface="Trebuchet MS"/>
              </a:rPr>
              <a:t>ы</a:t>
            </a:r>
            <a:r>
              <a:rPr sz="2400" b="1" dirty="0">
                <a:cs typeface="Trebuchet MS"/>
              </a:rPr>
              <a:t>х  </a:t>
            </a:r>
            <a:r>
              <a:rPr sz="2400" b="1" spc="-5" dirty="0">
                <a:cs typeface="Trebuchet MS"/>
              </a:rPr>
              <a:t>математических</a:t>
            </a:r>
            <a:r>
              <a:rPr sz="2400" b="1" spc="-15" dirty="0">
                <a:cs typeface="Trebuchet MS"/>
              </a:rPr>
              <a:t> </a:t>
            </a:r>
            <a:r>
              <a:rPr sz="2400" b="1" spc="-5" dirty="0">
                <a:cs typeface="Trebuchet MS"/>
              </a:rPr>
              <a:t>представлений.</a:t>
            </a:r>
            <a:endParaRPr sz="2400" b="1" dirty="0">
              <a:cs typeface="Trebuchet MS"/>
            </a:endParaRPr>
          </a:p>
          <a:p>
            <a:pPr marL="286385" marR="1986914" indent="-274320">
              <a:lnSpc>
                <a:spcPct val="100400"/>
              </a:lnSpc>
              <a:spcBef>
                <a:spcPts val="595"/>
              </a:spcBef>
              <a:buAutoNum type="arabicPeriod"/>
              <a:tabLst>
                <a:tab pos="407034" algn="l"/>
              </a:tabLst>
            </a:pPr>
            <a:r>
              <a:rPr sz="2400" b="1" spc="-5" dirty="0">
                <a:cs typeface="Trebuchet MS"/>
              </a:rPr>
              <a:t>Формирование </a:t>
            </a:r>
            <a:r>
              <a:rPr sz="2400" b="1" spc="-5" dirty="0">
                <a:solidFill>
                  <a:srgbClr val="A24A72"/>
                </a:solidFill>
                <a:cs typeface="Trebuchet MS"/>
              </a:rPr>
              <a:t>предпосылок </a:t>
            </a:r>
            <a:r>
              <a:rPr sz="2400" b="1" spc="-5" dirty="0">
                <a:cs typeface="Trebuchet MS"/>
              </a:rPr>
              <a:t> математического мышления.</a:t>
            </a:r>
            <a:endParaRPr sz="2400" b="1" dirty="0">
              <a:cs typeface="Trebuchet MS"/>
            </a:endParaRPr>
          </a:p>
          <a:p>
            <a:pPr marL="286385" marR="395605" indent="-27432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07034" algn="l"/>
              </a:tabLst>
            </a:pPr>
            <a:r>
              <a:rPr sz="2400" b="1" spc="-5" dirty="0">
                <a:cs typeface="Trebuchet MS"/>
              </a:rPr>
              <a:t>Формирование </a:t>
            </a:r>
            <a:r>
              <a:rPr sz="2400" b="1" dirty="0">
                <a:solidFill>
                  <a:srgbClr val="A24A72"/>
                </a:solidFill>
                <a:cs typeface="Trebuchet MS"/>
              </a:rPr>
              <a:t>сенсорных </a:t>
            </a:r>
            <a:r>
              <a:rPr sz="2400" b="1" spc="-5" dirty="0">
                <a:solidFill>
                  <a:srgbClr val="A24A72"/>
                </a:solidFill>
                <a:cs typeface="Trebuchet MS"/>
              </a:rPr>
              <a:t>процессов </a:t>
            </a:r>
            <a:r>
              <a:rPr sz="2400" b="1" dirty="0">
                <a:cs typeface="Trebuchet MS"/>
              </a:rPr>
              <a:t>и  </a:t>
            </a:r>
            <a:r>
              <a:rPr sz="2400" b="1" spc="-5" dirty="0">
                <a:cs typeface="Trebuchet MS"/>
              </a:rPr>
              <a:t>способностей.</a:t>
            </a:r>
            <a:endParaRPr sz="2400" b="1" dirty="0">
              <a:cs typeface="Trebuchet MS"/>
            </a:endParaRPr>
          </a:p>
          <a:p>
            <a:pPr marL="286385" marR="659765" indent="-274320">
              <a:lnSpc>
                <a:spcPct val="100000"/>
              </a:lnSpc>
              <a:spcBef>
                <a:spcPts val="610"/>
              </a:spcBef>
              <a:buAutoNum type="arabicPeriod"/>
              <a:tabLst>
                <a:tab pos="407034" algn="l"/>
              </a:tabLst>
            </a:pPr>
            <a:r>
              <a:rPr sz="2400" b="1" spc="-5" dirty="0">
                <a:cs typeface="Trebuchet MS"/>
              </a:rPr>
              <a:t>Расширение </a:t>
            </a:r>
            <a:r>
              <a:rPr sz="2400" b="1" dirty="0">
                <a:cs typeface="Trebuchet MS"/>
              </a:rPr>
              <a:t>и обогащение </a:t>
            </a:r>
            <a:r>
              <a:rPr sz="2400" b="1" spc="-5" dirty="0">
                <a:solidFill>
                  <a:srgbClr val="A24A72"/>
                </a:solidFill>
                <a:cs typeface="Trebuchet MS"/>
              </a:rPr>
              <a:t>словаря </a:t>
            </a:r>
            <a:r>
              <a:rPr sz="2400" b="1" dirty="0">
                <a:cs typeface="Trebuchet MS"/>
              </a:rPr>
              <a:t>и  </a:t>
            </a:r>
            <a:r>
              <a:rPr sz="2400" b="1" spc="-5" dirty="0">
                <a:cs typeface="Trebuchet MS"/>
              </a:rPr>
              <a:t>совершенствование связанной</a:t>
            </a:r>
            <a:r>
              <a:rPr sz="2400" b="1" dirty="0">
                <a:cs typeface="Trebuchet MS"/>
              </a:rPr>
              <a:t> </a:t>
            </a:r>
            <a:r>
              <a:rPr sz="2400" b="1" spc="-5" dirty="0">
                <a:cs typeface="Trebuchet MS"/>
              </a:rPr>
              <a:t>речи.</a:t>
            </a:r>
            <a:endParaRPr sz="2400" b="1" dirty="0">
              <a:cs typeface="Trebuchet MS"/>
            </a:endParaRPr>
          </a:p>
          <a:p>
            <a:pPr marL="286385" marR="79375" indent="-274320">
              <a:lnSpc>
                <a:spcPct val="100000"/>
              </a:lnSpc>
              <a:spcBef>
                <a:spcPts val="610"/>
              </a:spcBef>
              <a:buAutoNum type="arabicPeriod"/>
              <a:tabLst>
                <a:tab pos="407034" algn="l"/>
              </a:tabLst>
            </a:pPr>
            <a:r>
              <a:rPr sz="2400" b="1" spc="-5" dirty="0">
                <a:cs typeface="Trebuchet MS"/>
              </a:rPr>
              <a:t>Формирование </a:t>
            </a:r>
            <a:r>
              <a:rPr sz="2400" b="1" spc="-5" dirty="0">
                <a:solidFill>
                  <a:srgbClr val="A24A72"/>
                </a:solidFill>
                <a:cs typeface="Trebuchet MS"/>
              </a:rPr>
              <a:t>начальных форм учебной  деятельности.</a:t>
            </a:r>
            <a:endParaRPr sz="2400" b="1" dirty="0"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10" name="object 2"/>
          <p:cNvSpPr txBox="1">
            <a:spLocks/>
          </p:cNvSpPr>
          <p:nvPr/>
        </p:nvSpPr>
        <p:spPr>
          <a:xfrm>
            <a:off x="251520" y="169443"/>
            <a:ext cx="8148955" cy="752770"/>
          </a:xfrm>
          <a:prstGeom prst="rect">
            <a:avLst/>
          </a:prstGeom>
        </p:spPr>
        <p:txBody>
          <a:bodyPr vert="horz" wrap="square" lIns="0" tIns="13970" rIns="0" bIns="0" rtlCol="0" anchor="ctr">
            <a:spAutoFit/>
          </a:bodyPr>
          <a:lstStyle/>
          <a:p>
            <a:pPr marL="12700" marR="5080" lvl="0" indent="0" algn="ctr" defTabSz="914400" rtl="0" eaLnBrk="1" fontAlgn="auto" latinLnBrk="0" hangingPunct="1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УСЛОВИЯ, ПОМОГАЮЩИЕ ПРАВИЛЬНО СПЛАНИРОВАТЬ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РАБОТУ МАТЕМАТИЧЕСКОМУ РАЗВИТИЮ</a:t>
            </a:r>
            <a:r>
              <a:rPr kumimoji="0" lang="ru-RU" sz="2400" b="1" i="0" u="none" strike="noStrike" kern="1200" cap="none" spc="-6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ДОШКОЛЬНИКОВ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object 3"/>
          <p:cNvSpPr txBox="1"/>
          <p:nvPr/>
        </p:nvSpPr>
        <p:spPr>
          <a:xfrm>
            <a:off x="467544" y="1124744"/>
            <a:ext cx="8030209" cy="539493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5270" marR="1527175" indent="-230504">
              <a:lnSpc>
                <a:spcPct val="101499"/>
              </a:lnSpc>
              <a:spcBef>
                <a:spcPts val="90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</a:tabLst>
            </a:pPr>
            <a:r>
              <a:rPr sz="2150" b="1" spc="10" dirty="0">
                <a:latin typeface="Trebuchet MS"/>
                <a:cs typeface="Trebuchet MS"/>
              </a:rPr>
              <a:t>Владение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методикой </a:t>
            </a:r>
            <a:r>
              <a:rPr sz="2150" b="1" spc="10" dirty="0">
                <a:latin typeface="Trebuchet MS"/>
                <a:cs typeface="Trebuchet MS"/>
              </a:rPr>
              <a:t>математического развития  дошкольников</a:t>
            </a:r>
            <a:endParaRPr sz="2150" b="1" dirty="0">
              <a:latin typeface="Trebuchet MS"/>
              <a:cs typeface="Trebuchet MS"/>
            </a:endParaRPr>
          </a:p>
          <a:p>
            <a:pPr marL="255270" marR="821690" indent="-230504">
              <a:lnSpc>
                <a:spcPct val="101499"/>
              </a:lnSpc>
              <a:spcBef>
                <a:spcPts val="515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</a:tabLst>
            </a:pPr>
            <a:r>
              <a:rPr sz="2150" b="1" spc="15" dirty="0">
                <a:latin typeface="Trebuchet MS"/>
                <a:cs typeface="Trebuchet MS"/>
              </a:rPr>
              <a:t>Знание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особенностей </a:t>
            </a:r>
            <a:r>
              <a:rPr sz="2150" b="1" spc="15" dirty="0">
                <a:latin typeface="Trebuchet MS"/>
                <a:cs typeface="Trebuchet MS"/>
              </a:rPr>
              <a:t>формирования </a:t>
            </a:r>
            <a:r>
              <a:rPr sz="2150" b="1" spc="10" dirty="0">
                <a:latin typeface="Trebuchet MS"/>
                <a:cs typeface="Trebuchet MS"/>
              </a:rPr>
              <a:t>математических  представлений у </a:t>
            </a:r>
            <a:r>
              <a:rPr sz="2150" b="1" spc="15" dirty="0">
                <a:latin typeface="Trebuchet MS"/>
                <a:cs typeface="Trebuchet MS"/>
              </a:rPr>
              <a:t>детей в </a:t>
            </a:r>
            <a:r>
              <a:rPr sz="2150" b="1" spc="10" dirty="0">
                <a:latin typeface="Trebuchet MS"/>
                <a:cs typeface="Trebuchet MS"/>
              </a:rPr>
              <a:t>зависимости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от возраста 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и 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проблем 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в</a:t>
            </a:r>
            <a:r>
              <a:rPr sz="2150" b="1" spc="5" dirty="0">
                <a:solidFill>
                  <a:srgbClr val="A24A72"/>
                </a:solidFill>
                <a:latin typeface="Trebuchet MS"/>
                <a:cs typeface="Trebuchet MS"/>
              </a:rPr>
              <a:t>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развитии</a:t>
            </a:r>
            <a:endParaRPr sz="2150" b="1" dirty="0">
              <a:latin typeface="Trebuchet MS"/>
              <a:cs typeface="Trebuchet MS"/>
            </a:endParaRPr>
          </a:p>
          <a:p>
            <a:pPr marL="255270" indent="-230504">
              <a:lnSpc>
                <a:spcPct val="100000"/>
              </a:lnSpc>
              <a:spcBef>
                <a:spcPts val="545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</a:tabLst>
            </a:pPr>
            <a:r>
              <a:rPr sz="2150" b="1" spc="15" dirty="0">
                <a:latin typeface="Trebuchet MS"/>
                <a:cs typeface="Trebuchet MS"/>
              </a:rPr>
              <a:t>Знание </a:t>
            </a:r>
            <a:r>
              <a:rPr sz="2150" b="1" spc="10" dirty="0">
                <a:latin typeface="Trebuchet MS"/>
                <a:cs typeface="Trebuchet MS"/>
              </a:rPr>
              <a:t>возрастных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особенностей детей данной</a:t>
            </a:r>
            <a:r>
              <a:rPr sz="2150" b="1" spc="60" dirty="0">
                <a:solidFill>
                  <a:srgbClr val="A24A72"/>
                </a:solidFill>
                <a:latin typeface="Trebuchet MS"/>
                <a:cs typeface="Trebuchet MS"/>
              </a:rPr>
              <a:t>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группы</a:t>
            </a:r>
            <a:endParaRPr sz="2150" b="1" dirty="0">
              <a:latin typeface="Trebuchet MS"/>
              <a:cs typeface="Trebuchet MS"/>
            </a:endParaRPr>
          </a:p>
          <a:p>
            <a:pPr marL="255270" indent="-230504">
              <a:lnSpc>
                <a:spcPct val="100000"/>
              </a:lnSpc>
              <a:spcBef>
                <a:spcPts val="550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</a:tabLst>
            </a:pPr>
            <a:r>
              <a:rPr sz="2150" b="1" spc="15" dirty="0">
                <a:latin typeface="Trebuchet MS"/>
                <a:cs typeface="Trebuchet MS"/>
              </a:rPr>
              <a:t>Знание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индивидуальных особенностей </a:t>
            </a:r>
            <a:r>
              <a:rPr sz="2150" b="1" spc="15" dirty="0">
                <a:latin typeface="Trebuchet MS"/>
                <a:cs typeface="Trebuchet MS"/>
              </a:rPr>
              <a:t>детей своей</a:t>
            </a:r>
            <a:r>
              <a:rPr sz="2150" b="1" spc="55" dirty="0">
                <a:latin typeface="Trebuchet MS"/>
                <a:cs typeface="Trebuchet MS"/>
              </a:rPr>
              <a:t> </a:t>
            </a:r>
            <a:r>
              <a:rPr sz="2150" b="1" spc="10" dirty="0">
                <a:latin typeface="Trebuchet MS"/>
                <a:cs typeface="Trebuchet MS"/>
              </a:rPr>
              <a:t>группы.</a:t>
            </a:r>
            <a:endParaRPr sz="2150" b="1" dirty="0">
              <a:latin typeface="Trebuchet MS"/>
              <a:cs typeface="Trebuchet MS"/>
            </a:endParaRPr>
          </a:p>
          <a:p>
            <a:pPr marL="255270" indent="-230504">
              <a:lnSpc>
                <a:spcPct val="100000"/>
              </a:lnSpc>
              <a:spcBef>
                <a:spcPts val="545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</a:tabLst>
            </a:pPr>
            <a:r>
              <a:rPr sz="2150" b="1" spc="15" dirty="0">
                <a:latin typeface="Trebuchet MS"/>
                <a:cs typeface="Trebuchet MS"/>
              </a:rPr>
              <a:t>Учёт 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имеющихся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знаний </a:t>
            </a:r>
            <a:r>
              <a:rPr sz="2150" b="1" spc="10" dirty="0">
                <a:latin typeface="Trebuchet MS"/>
                <a:cs typeface="Trebuchet MS"/>
              </a:rPr>
              <a:t>у</a:t>
            </a:r>
            <a:r>
              <a:rPr sz="2150" b="1" spc="20" dirty="0">
                <a:latin typeface="Trebuchet MS"/>
                <a:cs typeface="Trebuchet MS"/>
              </a:rPr>
              <a:t> </a:t>
            </a:r>
            <a:r>
              <a:rPr sz="2150" b="1" spc="10" dirty="0">
                <a:latin typeface="Trebuchet MS"/>
                <a:cs typeface="Trebuchet MS"/>
              </a:rPr>
              <a:t>детей</a:t>
            </a:r>
            <a:endParaRPr sz="2150" b="1" dirty="0">
              <a:latin typeface="Trebuchet MS"/>
              <a:cs typeface="Trebuchet MS"/>
            </a:endParaRPr>
          </a:p>
          <a:p>
            <a:pPr marL="255270" marR="1579245" indent="-230504">
              <a:lnSpc>
                <a:spcPct val="101600"/>
              </a:lnSpc>
              <a:spcBef>
                <a:spcPts val="505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</a:tabLst>
            </a:pPr>
            <a:r>
              <a:rPr sz="2150" b="1" spc="10" dirty="0">
                <a:latin typeface="Trebuchet MS"/>
                <a:cs typeface="Trebuchet MS"/>
              </a:rPr>
              <a:t>Совместное планирование 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обоих 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воспитателей</a:t>
            </a:r>
            <a:r>
              <a:rPr sz="2150" b="1" spc="10" dirty="0">
                <a:latin typeface="Trebuchet MS"/>
                <a:cs typeface="Trebuchet MS"/>
              </a:rPr>
              <a:t>,  работающих </a:t>
            </a:r>
            <a:r>
              <a:rPr sz="2150" b="1" spc="15" dirty="0">
                <a:latin typeface="Trebuchet MS"/>
                <a:cs typeface="Trebuchet MS"/>
              </a:rPr>
              <a:t>в одной</a:t>
            </a:r>
            <a:r>
              <a:rPr sz="2150" b="1" spc="-15" dirty="0">
                <a:latin typeface="Trebuchet MS"/>
                <a:cs typeface="Trebuchet MS"/>
              </a:rPr>
              <a:t> </a:t>
            </a:r>
            <a:r>
              <a:rPr sz="2150" b="1" spc="10" dirty="0">
                <a:latin typeface="Trebuchet MS"/>
                <a:cs typeface="Trebuchet MS"/>
              </a:rPr>
              <a:t>группе</a:t>
            </a:r>
            <a:endParaRPr sz="2150" b="1" dirty="0">
              <a:latin typeface="Trebuchet MS"/>
              <a:cs typeface="Trebuchet MS"/>
            </a:endParaRPr>
          </a:p>
          <a:p>
            <a:pPr marL="255270" marR="220979" indent="-230504">
              <a:lnSpc>
                <a:spcPct val="101499"/>
              </a:lnSpc>
              <a:spcBef>
                <a:spcPts val="509"/>
              </a:spcBef>
              <a:buClr>
                <a:srgbClr val="B03E99"/>
              </a:buClr>
              <a:buSzPct val="72093"/>
              <a:buFont typeface="Wingdings 2"/>
              <a:buChar char=""/>
              <a:tabLst>
                <a:tab pos="255904" algn="l"/>
                <a:tab pos="1909445" algn="l"/>
                <a:tab pos="3943985" algn="l"/>
                <a:tab pos="5701030" algn="l"/>
                <a:tab pos="6621145" algn="l"/>
              </a:tabLst>
            </a:pP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П</a:t>
            </a:r>
            <a:r>
              <a:rPr sz="2150" b="1" spc="20" dirty="0">
                <a:solidFill>
                  <a:srgbClr val="A24A72"/>
                </a:solidFill>
                <a:latin typeface="Trebuchet MS"/>
                <a:cs typeface="Trebuchet MS"/>
              </a:rPr>
              <a:t>о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выш</a:t>
            </a:r>
            <a:r>
              <a:rPr sz="2150" b="1" spc="30" dirty="0">
                <a:solidFill>
                  <a:srgbClr val="A24A72"/>
                </a:solidFill>
                <a:latin typeface="Trebuchet MS"/>
                <a:cs typeface="Trebuchet MS"/>
              </a:rPr>
              <a:t>е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н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ие</a:t>
            </a:r>
            <a:r>
              <a:rPr sz="2150" b="1" dirty="0">
                <a:solidFill>
                  <a:srgbClr val="A24A72"/>
                </a:solidFill>
                <a:latin typeface="Trebuchet MS"/>
                <a:cs typeface="Trebuchet MS"/>
              </a:rPr>
              <a:t>	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к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вал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ифик</a:t>
            </a:r>
            <a:r>
              <a:rPr sz="2150" b="1" spc="5" dirty="0">
                <a:solidFill>
                  <a:srgbClr val="A24A72"/>
                </a:solidFill>
                <a:latin typeface="Trebuchet MS"/>
                <a:cs typeface="Trebuchet MS"/>
              </a:rPr>
              <a:t>а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ц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ии</a:t>
            </a:r>
            <a:r>
              <a:rPr sz="2150" b="1" dirty="0">
                <a:solidFill>
                  <a:srgbClr val="A24A72"/>
                </a:solidFill>
                <a:latin typeface="Trebuchet MS"/>
                <a:cs typeface="Trebuchet MS"/>
              </a:rPr>
              <a:t>	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в</a:t>
            </a:r>
            <a:r>
              <a:rPr sz="2150" b="1" spc="10" dirty="0">
                <a:solidFill>
                  <a:srgbClr val="A24A72"/>
                </a:solidFill>
                <a:latin typeface="Trebuchet MS"/>
                <a:cs typeface="Trebuchet MS"/>
              </a:rPr>
              <a:t>осп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и</a:t>
            </a:r>
            <a:r>
              <a:rPr sz="2150" b="1" spc="5" dirty="0">
                <a:solidFill>
                  <a:srgbClr val="A24A72"/>
                </a:solidFill>
                <a:latin typeface="Trebuchet MS"/>
                <a:cs typeface="Trebuchet MS"/>
              </a:rPr>
              <a:t>тате</a:t>
            </a:r>
            <a:r>
              <a:rPr sz="2150" b="1" spc="15" dirty="0">
                <a:solidFill>
                  <a:srgbClr val="A24A72"/>
                </a:solidFill>
                <a:latin typeface="Trebuchet MS"/>
                <a:cs typeface="Trebuchet MS"/>
              </a:rPr>
              <a:t>ля</a:t>
            </a:r>
            <a:r>
              <a:rPr sz="2150" b="1" dirty="0">
                <a:solidFill>
                  <a:srgbClr val="A24A72"/>
                </a:solidFill>
                <a:latin typeface="Trebuchet MS"/>
                <a:cs typeface="Trebuchet MS"/>
              </a:rPr>
              <a:t>	</a:t>
            </a:r>
            <a:r>
              <a:rPr sz="2150" b="1" spc="10" dirty="0">
                <a:latin typeface="Trebuchet MS"/>
                <a:cs typeface="Trebuchet MS"/>
              </a:rPr>
              <a:t>п</a:t>
            </a:r>
            <a:r>
              <a:rPr sz="2150" b="1" dirty="0">
                <a:latin typeface="Trebuchet MS"/>
                <a:cs typeface="Trebuchet MS"/>
              </a:rPr>
              <a:t>ут</a:t>
            </a:r>
            <a:r>
              <a:rPr sz="2150" b="1" spc="15" dirty="0">
                <a:latin typeface="Trebuchet MS"/>
                <a:cs typeface="Trebuchet MS"/>
              </a:rPr>
              <a:t>ем</a:t>
            </a:r>
            <a:r>
              <a:rPr sz="2150" b="1" dirty="0">
                <a:latin typeface="Trebuchet MS"/>
                <a:cs typeface="Trebuchet MS"/>
              </a:rPr>
              <a:t>	</a:t>
            </a:r>
            <a:r>
              <a:rPr sz="2150" b="1" spc="15" dirty="0">
                <a:latin typeface="Trebuchet MS"/>
                <a:cs typeface="Trebuchet MS"/>
              </a:rPr>
              <a:t>и</a:t>
            </a:r>
            <a:r>
              <a:rPr sz="2150" b="1" spc="5" dirty="0">
                <a:latin typeface="Trebuchet MS"/>
                <a:cs typeface="Trebuchet MS"/>
              </a:rPr>
              <a:t>зу</a:t>
            </a:r>
            <a:r>
              <a:rPr sz="2150" b="1" spc="25" dirty="0">
                <a:latin typeface="Trebuchet MS"/>
                <a:cs typeface="Trebuchet MS"/>
              </a:rPr>
              <a:t>ч</a:t>
            </a:r>
            <a:r>
              <a:rPr sz="2150" b="1" spc="15" dirty="0">
                <a:latin typeface="Trebuchet MS"/>
                <a:cs typeface="Trebuchet MS"/>
              </a:rPr>
              <a:t>е</a:t>
            </a:r>
            <a:r>
              <a:rPr sz="2150" b="1" spc="10" dirty="0">
                <a:latin typeface="Trebuchet MS"/>
                <a:cs typeface="Trebuchet MS"/>
              </a:rPr>
              <a:t>ния  педагогического опыта </a:t>
            </a:r>
            <a:r>
              <a:rPr sz="2150" b="1" spc="15" dirty="0">
                <a:latin typeface="Trebuchet MS"/>
                <a:cs typeface="Trebuchet MS"/>
              </a:rPr>
              <a:t>и современных </a:t>
            </a:r>
            <a:r>
              <a:rPr sz="2150" b="1" spc="10" dirty="0">
                <a:latin typeface="Trebuchet MS"/>
                <a:cs typeface="Trebuchet MS"/>
              </a:rPr>
              <a:t>требований </a:t>
            </a:r>
            <a:r>
              <a:rPr sz="2150" b="1" spc="15" dirty="0">
                <a:latin typeface="Trebuchet MS"/>
                <a:cs typeface="Trebuchet MS"/>
              </a:rPr>
              <a:t>к  </a:t>
            </a:r>
            <a:r>
              <a:rPr sz="2150" b="1" spc="10" dirty="0">
                <a:latin typeface="Trebuchet MS"/>
                <a:cs typeface="Trebuchet MS"/>
              </a:rPr>
              <a:t>математическому развитию</a:t>
            </a:r>
            <a:r>
              <a:rPr sz="2150" b="1" spc="-5" dirty="0">
                <a:latin typeface="Trebuchet MS"/>
                <a:cs typeface="Trebuchet MS"/>
              </a:rPr>
              <a:t> </a:t>
            </a:r>
            <a:r>
              <a:rPr sz="2150" b="1" spc="15" dirty="0">
                <a:latin typeface="Trebuchet MS"/>
                <a:cs typeface="Trebuchet MS"/>
              </a:rPr>
              <a:t>дошкольников</a:t>
            </a:r>
            <a:endParaRPr sz="2150" b="1" dirty="0">
              <a:latin typeface="Trebuchet MS"/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5" name="object 2"/>
          <p:cNvSpPr txBox="1">
            <a:spLocks/>
          </p:cNvSpPr>
          <p:nvPr/>
        </p:nvSpPr>
        <p:spPr>
          <a:xfrm>
            <a:off x="1600098" y="323900"/>
            <a:ext cx="4822190" cy="5681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u="none" strike="noStrike" kern="1200" cap="none" spc="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СРЕДСТВА</a:t>
            </a:r>
            <a:r>
              <a:rPr kumimoji="0" lang="ru-RU" sz="3600" b="1" u="none" strike="noStrike" kern="1200" cap="none" spc="-6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ФЭМП</a:t>
            </a: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395536" y="1268760"/>
            <a:ext cx="7222393" cy="425699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03530" marR="120650" indent="-266065">
              <a:lnSpc>
                <a:spcPct val="101000"/>
              </a:lnSpc>
              <a:spcBef>
                <a:spcPts val="90"/>
              </a:spcBef>
              <a:buClr>
                <a:srgbClr val="B03E99"/>
              </a:buClr>
              <a:buSzPct val="72000"/>
              <a:buFont typeface="Wingdings 2"/>
              <a:buChar char=""/>
              <a:tabLst>
                <a:tab pos="304165" algn="l"/>
              </a:tabLst>
            </a:pPr>
            <a:r>
              <a:rPr sz="2400" b="1" i="1" u="heavy" spc="5" dirty="0">
                <a:solidFill>
                  <a:srgbClr val="A24A72"/>
                </a:solidFill>
                <a:uFill>
                  <a:solidFill>
                    <a:srgbClr val="A24A72"/>
                  </a:solidFill>
                </a:uFill>
                <a:cs typeface="Trebuchet MS"/>
              </a:rPr>
              <a:t>Оборудование для игр </a:t>
            </a:r>
            <a:r>
              <a:rPr sz="2400" b="1" i="1" u="heavy" spc="10" dirty="0">
                <a:solidFill>
                  <a:srgbClr val="A24A72"/>
                </a:solidFill>
                <a:uFill>
                  <a:solidFill>
                    <a:srgbClr val="A24A72"/>
                  </a:solidFill>
                </a:uFill>
                <a:cs typeface="Trebuchet MS"/>
              </a:rPr>
              <a:t>и </a:t>
            </a:r>
            <a:r>
              <a:rPr sz="2400" b="1" i="1" u="heavy" spc="5" dirty="0">
                <a:solidFill>
                  <a:srgbClr val="A24A72"/>
                </a:solidFill>
                <a:uFill>
                  <a:solidFill>
                    <a:srgbClr val="A24A72"/>
                  </a:solidFill>
                </a:uFill>
                <a:cs typeface="Trebuchet MS"/>
              </a:rPr>
              <a:t>занятий</a:t>
            </a:r>
            <a:r>
              <a:rPr sz="2400" b="1" i="1" spc="5" dirty="0">
                <a:solidFill>
                  <a:srgbClr val="A24A72"/>
                </a:solidFill>
                <a:cs typeface="Trebuchet MS"/>
              </a:rPr>
              <a:t> </a:t>
            </a:r>
            <a:r>
              <a:rPr sz="2400" b="1" i="1" spc="5" dirty="0">
                <a:cs typeface="Trebuchet MS"/>
              </a:rPr>
              <a:t>(наборное  </a:t>
            </a:r>
            <a:r>
              <a:rPr sz="2400" b="1" i="1" spc="10" dirty="0">
                <a:cs typeface="Trebuchet MS"/>
              </a:rPr>
              <a:t>полотно, </a:t>
            </a:r>
            <a:r>
              <a:rPr sz="2400" b="1" i="1" spc="5" dirty="0">
                <a:cs typeface="Trebuchet MS"/>
              </a:rPr>
              <a:t>счетная лесенка, фланелеграф,  магнитная доска, </a:t>
            </a:r>
            <a:r>
              <a:rPr sz="2400" b="1" i="1" spc="10" dirty="0">
                <a:cs typeface="Trebuchet MS"/>
              </a:rPr>
              <a:t>доска </a:t>
            </a:r>
            <a:r>
              <a:rPr sz="2400" b="1" i="1" spc="5" dirty="0">
                <a:cs typeface="Trebuchet MS"/>
              </a:rPr>
              <a:t>для письма, </a:t>
            </a:r>
            <a:r>
              <a:rPr sz="2400" b="1" i="1" spc="10" dirty="0">
                <a:cs typeface="Trebuchet MS"/>
              </a:rPr>
              <a:t>и</a:t>
            </a:r>
            <a:r>
              <a:rPr sz="2400" b="1" i="1" spc="-40" dirty="0">
                <a:cs typeface="Trebuchet MS"/>
              </a:rPr>
              <a:t> </a:t>
            </a:r>
            <a:r>
              <a:rPr sz="2400" b="1" i="1" dirty="0">
                <a:cs typeface="Trebuchet MS"/>
              </a:rPr>
              <a:t>др.)</a:t>
            </a:r>
            <a:endParaRPr sz="2400" b="1" dirty="0">
              <a:cs typeface="Trebuchet MS"/>
            </a:endParaRPr>
          </a:p>
          <a:p>
            <a:pPr marL="303530" marR="156210" indent="-266065">
              <a:lnSpc>
                <a:spcPct val="101000"/>
              </a:lnSpc>
              <a:spcBef>
                <a:spcPts val="590"/>
              </a:spcBef>
              <a:buClr>
                <a:srgbClr val="B03E99"/>
              </a:buClr>
              <a:buSzPct val="72000"/>
              <a:buFont typeface="Wingdings 2"/>
              <a:buChar char=""/>
              <a:tabLst>
                <a:tab pos="304165" algn="l"/>
              </a:tabLst>
            </a:pPr>
            <a:r>
              <a:rPr sz="2400" b="1" i="1" u="heavy" spc="10" dirty="0">
                <a:solidFill>
                  <a:srgbClr val="A24A72"/>
                </a:solidFill>
                <a:uFill>
                  <a:solidFill>
                    <a:srgbClr val="A24A72"/>
                  </a:solidFill>
                </a:uFill>
                <a:cs typeface="Trebuchet MS"/>
              </a:rPr>
              <a:t>Комплекты </a:t>
            </a:r>
            <a:r>
              <a:rPr sz="2400" b="1" i="1" u="heavy" spc="5" dirty="0">
                <a:solidFill>
                  <a:srgbClr val="A24A72"/>
                </a:solidFill>
                <a:uFill>
                  <a:solidFill>
                    <a:srgbClr val="A24A72"/>
                  </a:solidFill>
                </a:uFill>
                <a:cs typeface="Trebuchet MS"/>
              </a:rPr>
              <a:t>дидактического наглядного  материала</a:t>
            </a:r>
            <a:r>
              <a:rPr sz="2400" b="1" i="1" spc="5" dirty="0">
                <a:solidFill>
                  <a:srgbClr val="A24A72"/>
                </a:solidFill>
                <a:cs typeface="Trebuchet MS"/>
              </a:rPr>
              <a:t> </a:t>
            </a:r>
            <a:r>
              <a:rPr sz="2400" b="1" i="1" spc="5" dirty="0">
                <a:cs typeface="Trebuchet MS"/>
              </a:rPr>
              <a:t>(игрушки, конструкторы,  строительный материал,  демонстрационный </a:t>
            </a:r>
            <a:r>
              <a:rPr sz="2400" b="1" i="1" spc="10" dirty="0">
                <a:cs typeface="Trebuchet MS"/>
              </a:rPr>
              <a:t>и </a:t>
            </a:r>
            <a:r>
              <a:rPr sz="2400" b="1" i="1" spc="5" dirty="0">
                <a:cs typeface="Trebuchet MS"/>
              </a:rPr>
              <a:t>раздаточный  материал, наборы «Учись считать» </a:t>
            </a:r>
            <a:r>
              <a:rPr sz="2400" b="1" i="1" spc="10" dirty="0">
                <a:cs typeface="Trebuchet MS"/>
              </a:rPr>
              <a:t>и</a:t>
            </a:r>
            <a:r>
              <a:rPr sz="2400" b="1" i="1" spc="-60" dirty="0">
                <a:cs typeface="Trebuchet MS"/>
              </a:rPr>
              <a:t> </a:t>
            </a:r>
            <a:r>
              <a:rPr sz="2400" b="1" i="1" spc="5" dirty="0">
                <a:cs typeface="Trebuchet MS"/>
              </a:rPr>
              <a:t>др.)</a:t>
            </a:r>
            <a:endParaRPr sz="2400" b="1" dirty="0">
              <a:cs typeface="Trebuchet MS"/>
            </a:endParaRPr>
          </a:p>
          <a:p>
            <a:pPr marL="303530" marR="30480" indent="-266065">
              <a:lnSpc>
                <a:spcPct val="101000"/>
              </a:lnSpc>
              <a:spcBef>
                <a:spcPts val="580"/>
              </a:spcBef>
              <a:buClr>
                <a:srgbClr val="B03E99"/>
              </a:buClr>
              <a:buSzPct val="72000"/>
              <a:buFont typeface="Wingdings 2"/>
              <a:buChar char=""/>
              <a:tabLst>
                <a:tab pos="304165" algn="l"/>
              </a:tabLst>
            </a:pPr>
            <a:r>
              <a:rPr sz="2400" b="1" i="1" u="heavy" spc="5" dirty="0">
                <a:solidFill>
                  <a:srgbClr val="A24A72"/>
                </a:solidFill>
                <a:uFill>
                  <a:solidFill>
                    <a:srgbClr val="A24A72"/>
                  </a:solidFill>
                </a:uFill>
                <a:cs typeface="Trebuchet MS"/>
              </a:rPr>
              <a:t>Литература</a:t>
            </a:r>
            <a:r>
              <a:rPr sz="2400" b="1" i="1" spc="5" dirty="0">
                <a:solidFill>
                  <a:srgbClr val="A24A72"/>
                </a:solidFill>
                <a:cs typeface="Trebuchet MS"/>
              </a:rPr>
              <a:t> </a:t>
            </a:r>
            <a:r>
              <a:rPr sz="2400" b="1" i="1" spc="5" dirty="0">
                <a:cs typeface="Trebuchet MS"/>
              </a:rPr>
              <a:t>(методические пособия для  воспитателей, сборники игр </a:t>
            </a:r>
            <a:r>
              <a:rPr sz="2400" b="1" i="1" spc="10" dirty="0">
                <a:cs typeface="Trebuchet MS"/>
              </a:rPr>
              <a:t>и </a:t>
            </a:r>
            <a:r>
              <a:rPr sz="2400" b="1" i="1" spc="5" dirty="0">
                <a:cs typeface="Trebuchet MS"/>
              </a:rPr>
              <a:t>упражнений,  книги для детей, рабочие тетради </a:t>
            </a:r>
            <a:r>
              <a:rPr sz="2400" b="1" i="1" spc="10" dirty="0">
                <a:cs typeface="Trebuchet MS"/>
              </a:rPr>
              <a:t>и</a:t>
            </a:r>
            <a:r>
              <a:rPr sz="2400" b="1" i="1" spc="-50" dirty="0">
                <a:cs typeface="Trebuchet MS"/>
              </a:rPr>
              <a:t> </a:t>
            </a:r>
            <a:r>
              <a:rPr sz="2400" b="1" i="1" dirty="0">
                <a:cs typeface="Trebuchet MS"/>
              </a:rPr>
              <a:t>др.)</a:t>
            </a:r>
            <a:endParaRPr sz="2400" b="1" dirty="0">
              <a:cs typeface="Trebuchet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5" name="object 2"/>
          <p:cNvSpPr txBox="1">
            <a:spLocks/>
          </p:cNvSpPr>
          <p:nvPr/>
        </p:nvSpPr>
        <p:spPr>
          <a:xfrm>
            <a:off x="467544" y="260648"/>
            <a:ext cx="760603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u="none" strike="noStrike" kern="120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КРАТКОЕ </a:t>
            </a:r>
            <a:r>
              <a:rPr kumimoji="0" lang="ru-RU" sz="24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СОДЕРЖАНИЕ </a:t>
            </a:r>
            <a:r>
              <a:rPr kumimoji="0" lang="ru-RU" sz="2400" b="1" u="none" strike="noStrike" kern="1200" cap="none" spc="-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РАЗДЕЛОВ ПРОГРАММЫ </a:t>
            </a:r>
            <a:r>
              <a:rPr kumimoji="0" lang="ru-RU" sz="24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ПО ФЭМП В</a:t>
            </a:r>
            <a:r>
              <a:rPr kumimoji="0" lang="ru-RU" sz="2400" b="1" u="none" strike="noStrike" kern="1200" cap="none" spc="6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24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ДОУ</a:t>
            </a:r>
            <a:endParaRPr kumimoji="0" lang="ru-RU" sz="24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467544" y="1052736"/>
            <a:ext cx="7166273" cy="54918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185" marR="631190" indent="-185420">
              <a:lnSpc>
                <a:spcPct val="101000"/>
              </a:lnSpc>
              <a:spcBef>
                <a:spcPts val="95"/>
              </a:spcBef>
              <a:buClr>
                <a:srgbClr val="B03E99"/>
              </a:buClr>
              <a:buSzPct val="71428"/>
              <a:buFont typeface="Wingdings 2"/>
              <a:buChar char=""/>
              <a:tabLst>
                <a:tab pos="210820" algn="l"/>
              </a:tabLst>
            </a:pPr>
            <a:r>
              <a:rPr sz="2000" b="1" spc="5" dirty="0">
                <a:solidFill>
                  <a:srgbClr val="A24A72"/>
                </a:solidFill>
                <a:cs typeface="Trebuchet MS"/>
              </a:rPr>
              <a:t>«Количество </a:t>
            </a:r>
            <a:r>
              <a:rPr sz="2000" b="1" spc="10" dirty="0">
                <a:solidFill>
                  <a:srgbClr val="A24A72"/>
                </a:solidFill>
                <a:cs typeface="Trebuchet MS"/>
              </a:rPr>
              <a:t>и </a:t>
            </a:r>
            <a:r>
              <a:rPr sz="2000" b="1" dirty="0">
                <a:solidFill>
                  <a:srgbClr val="A24A72"/>
                </a:solidFill>
                <a:cs typeface="Trebuchet MS"/>
              </a:rPr>
              <a:t>счет»: </a:t>
            </a:r>
            <a:r>
              <a:rPr sz="2000" b="1" dirty="0">
                <a:cs typeface="Trebuchet MS"/>
              </a:rPr>
              <a:t>представления </a:t>
            </a:r>
            <a:r>
              <a:rPr sz="2000" b="1" spc="10" dirty="0">
                <a:cs typeface="Trebuchet MS"/>
              </a:rPr>
              <a:t>о </a:t>
            </a:r>
            <a:r>
              <a:rPr sz="2000" b="1" dirty="0">
                <a:cs typeface="Trebuchet MS"/>
              </a:rPr>
              <a:t>множестве, числе,  счете, арифметических действиях, текстовых</a:t>
            </a:r>
            <a:r>
              <a:rPr sz="2000" b="1" spc="15" dirty="0">
                <a:cs typeface="Trebuchet MS"/>
              </a:rPr>
              <a:t> </a:t>
            </a:r>
            <a:r>
              <a:rPr sz="2000" b="1" dirty="0">
                <a:cs typeface="Trebuchet MS"/>
              </a:rPr>
              <a:t>задачах.</a:t>
            </a:r>
          </a:p>
          <a:p>
            <a:pPr marL="210185" marR="658495" indent="-185420">
              <a:lnSpc>
                <a:spcPct val="101000"/>
              </a:lnSpc>
              <a:spcBef>
                <a:spcPts val="409"/>
              </a:spcBef>
              <a:buClr>
                <a:srgbClr val="B03E99"/>
              </a:buClr>
              <a:buSzPct val="71428"/>
              <a:buFont typeface="Wingdings 2"/>
              <a:buChar char=""/>
              <a:tabLst>
                <a:tab pos="210820" algn="l"/>
              </a:tabLst>
            </a:pPr>
            <a:r>
              <a:rPr sz="2000" b="1" dirty="0">
                <a:solidFill>
                  <a:srgbClr val="A24A72"/>
                </a:solidFill>
                <a:cs typeface="Trebuchet MS"/>
              </a:rPr>
              <a:t>«Величина»: </a:t>
            </a:r>
            <a:r>
              <a:rPr sz="2000" b="1" dirty="0">
                <a:cs typeface="Trebuchet MS"/>
              </a:rPr>
              <a:t>представления </a:t>
            </a:r>
            <a:r>
              <a:rPr sz="2000" b="1" spc="10" dirty="0">
                <a:cs typeface="Trebuchet MS"/>
              </a:rPr>
              <a:t>о </a:t>
            </a:r>
            <a:r>
              <a:rPr sz="2000" b="1" dirty="0">
                <a:cs typeface="Trebuchet MS"/>
              </a:rPr>
              <a:t>различных величинах, </a:t>
            </a:r>
            <a:r>
              <a:rPr sz="2000" b="1" spc="5" dirty="0">
                <a:cs typeface="Trebuchet MS"/>
              </a:rPr>
              <a:t>их  </a:t>
            </a:r>
            <a:r>
              <a:rPr sz="2000" b="1" dirty="0">
                <a:cs typeface="Trebuchet MS"/>
              </a:rPr>
              <a:t>сравнения </a:t>
            </a:r>
            <a:r>
              <a:rPr sz="2000" b="1" spc="10" dirty="0">
                <a:cs typeface="Trebuchet MS"/>
              </a:rPr>
              <a:t>и </a:t>
            </a:r>
            <a:r>
              <a:rPr sz="2000" b="1" dirty="0">
                <a:cs typeface="Trebuchet MS"/>
              </a:rPr>
              <a:t>измерения (длине, ширине, </a:t>
            </a:r>
            <a:r>
              <a:rPr sz="2000" b="1" spc="5" dirty="0">
                <a:cs typeface="Trebuchet MS"/>
              </a:rPr>
              <a:t>высоте, </a:t>
            </a:r>
            <a:r>
              <a:rPr sz="2000" b="1" dirty="0">
                <a:cs typeface="Trebuchet MS"/>
              </a:rPr>
              <a:t>толщине,  площади, объеме, массе,</a:t>
            </a:r>
            <a:r>
              <a:rPr sz="2000" b="1" spc="-15" dirty="0">
                <a:cs typeface="Trebuchet MS"/>
              </a:rPr>
              <a:t> </a:t>
            </a:r>
            <a:r>
              <a:rPr sz="2000" b="1" dirty="0">
                <a:cs typeface="Trebuchet MS"/>
              </a:rPr>
              <a:t>времени).</a:t>
            </a:r>
          </a:p>
          <a:p>
            <a:pPr marL="210185" marR="17780" indent="-185420">
              <a:lnSpc>
                <a:spcPct val="101000"/>
              </a:lnSpc>
              <a:spcBef>
                <a:spcPts val="409"/>
              </a:spcBef>
              <a:buClr>
                <a:srgbClr val="B03E99"/>
              </a:buClr>
              <a:buSzPct val="71428"/>
              <a:buFont typeface="Wingdings 2"/>
              <a:buChar char=""/>
              <a:tabLst>
                <a:tab pos="210820" algn="l"/>
              </a:tabLst>
            </a:pPr>
            <a:r>
              <a:rPr sz="2000" b="1" spc="5" dirty="0">
                <a:solidFill>
                  <a:srgbClr val="A24A72"/>
                </a:solidFill>
                <a:cs typeface="Trebuchet MS"/>
              </a:rPr>
              <a:t>«Форма»: </a:t>
            </a:r>
            <a:r>
              <a:rPr sz="2000" b="1" dirty="0">
                <a:cs typeface="Trebuchet MS"/>
              </a:rPr>
              <a:t>представления </a:t>
            </a:r>
            <a:r>
              <a:rPr sz="2000" b="1" spc="10" dirty="0">
                <a:cs typeface="Trebuchet MS"/>
              </a:rPr>
              <a:t>о </a:t>
            </a:r>
            <a:r>
              <a:rPr sz="2000" b="1" dirty="0">
                <a:cs typeface="Trebuchet MS"/>
              </a:rPr>
              <a:t>форме предметов, </a:t>
            </a:r>
            <a:r>
              <a:rPr sz="2000" b="1" spc="10" dirty="0">
                <a:cs typeface="Trebuchet MS"/>
              </a:rPr>
              <a:t>о </a:t>
            </a:r>
            <a:r>
              <a:rPr sz="2000" b="1" spc="5" dirty="0">
                <a:cs typeface="Trebuchet MS"/>
              </a:rPr>
              <a:t>геометрических  фигурах </a:t>
            </a:r>
            <a:r>
              <a:rPr sz="2000" b="1" dirty="0">
                <a:cs typeface="Trebuchet MS"/>
              </a:rPr>
              <a:t>(плоских </a:t>
            </a:r>
            <a:r>
              <a:rPr sz="2000" b="1" spc="10" dirty="0">
                <a:cs typeface="Trebuchet MS"/>
              </a:rPr>
              <a:t>и </a:t>
            </a:r>
            <a:r>
              <a:rPr sz="2000" b="1" dirty="0">
                <a:cs typeface="Trebuchet MS"/>
              </a:rPr>
              <a:t>объемных), </a:t>
            </a:r>
            <a:r>
              <a:rPr sz="2000" b="1" spc="5" dirty="0">
                <a:cs typeface="Trebuchet MS"/>
              </a:rPr>
              <a:t>их свойствах </a:t>
            </a:r>
            <a:r>
              <a:rPr sz="2000" b="1" spc="10" dirty="0">
                <a:cs typeface="Trebuchet MS"/>
              </a:rPr>
              <a:t>и</a:t>
            </a:r>
            <a:r>
              <a:rPr sz="2000" b="1" spc="-50" dirty="0">
                <a:cs typeface="Trebuchet MS"/>
              </a:rPr>
              <a:t> </a:t>
            </a:r>
            <a:r>
              <a:rPr sz="2000" b="1" dirty="0">
                <a:cs typeface="Trebuchet MS"/>
              </a:rPr>
              <a:t>отношениях.</a:t>
            </a:r>
          </a:p>
          <a:p>
            <a:pPr marL="210185" marR="97790" indent="-185420">
              <a:lnSpc>
                <a:spcPct val="100899"/>
              </a:lnSpc>
              <a:spcBef>
                <a:spcPts val="409"/>
              </a:spcBef>
              <a:buClr>
                <a:srgbClr val="B03E99"/>
              </a:buClr>
              <a:buSzPct val="71428"/>
              <a:buFont typeface="Wingdings 2"/>
              <a:buChar char=""/>
              <a:tabLst>
                <a:tab pos="210820" algn="l"/>
              </a:tabLst>
            </a:pPr>
            <a:r>
              <a:rPr sz="2000" b="1" dirty="0">
                <a:solidFill>
                  <a:srgbClr val="A24A72"/>
                </a:solidFill>
                <a:cs typeface="Trebuchet MS"/>
              </a:rPr>
              <a:t>«Ориентировка </a:t>
            </a:r>
            <a:r>
              <a:rPr sz="2000" b="1" spc="10" dirty="0">
                <a:solidFill>
                  <a:srgbClr val="A24A72"/>
                </a:solidFill>
                <a:cs typeface="Trebuchet MS"/>
              </a:rPr>
              <a:t>в </a:t>
            </a:r>
            <a:r>
              <a:rPr sz="2000" b="1" spc="5" dirty="0">
                <a:solidFill>
                  <a:srgbClr val="A24A72"/>
                </a:solidFill>
                <a:cs typeface="Trebuchet MS"/>
              </a:rPr>
              <a:t>пространстве»: </a:t>
            </a:r>
            <a:r>
              <a:rPr sz="2000" b="1" spc="5" dirty="0">
                <a:cs typeface="Trebuchet MS"/>
              </a:rPr>
              <a:t>ориентировка на </a:t>
            </a:r>
            <a:r>
              <a:rPr sz="2000" b="1" dirty="0">
                <a:cs typeface="Trebuchet MS"/>
              </a:rPr>
              <a:t>своем теле,  относительно себя, относительно предметов, относительно  </a:t>
            </a:r>
            <a:r>
              <a:rPr sz="2000" b="1" spc="5" dirty="0">
                <a:cs typeface="Trebuchet MS"/>
              </a:rPr>
              <a:t>другого лица, </a:t>
            </a:r>
            <a:r>
              <a:rPr sz="2000" b="1" dirty="0">
                <a:cs typeface="Trebuchet MS"/>
              </a:rPr>
              <a:t>ориентировка </a:t>
            </a:r>
            <a:r>
              <a:rPr sz="2000" b="1" spc="5" dirty="0">
                <a:cs typeface="Trebuchet MS"/>
              </a:rPr>
              <a:t>на </a:t>
            </a:r>
            <a:r>
              <a:rPr sz="2000" b="1" dirty="0">
                <a:cs typeface="Trebuchet MS"/>
              </a:rPr>
              <a:t>плоскости </a:t>
            </a:r>
            <a:r>
              <a:rPr sz="2000" b="1" spc="10" dirty="0">
                <a:cs typeface="Trebuchet MS"/>
              </a:rPr>
              <a:t>и </a:t>
            </a:r>
            <a:r>
              <a:rPr sz="2000" b="1" spc="5" dirty="0">
                <a:cs typeface="Trebuchet MS"/>
              </a:rPr>
              <a:t>в </a:t>
            </a:r>
            <a:r>
              <a:rPr sz="2000" b="1" dirty="0">
                <a:cs typeface="Trebuchet MS"/>
              </a:rPr>
              <a:t>пространстве, </a:t>
            </a:r>
            <a:r>
              <a:rPr sz="2000" b="1" spc="5" dirty="0">
                <a:cs typeface="Trebuchet MS"/>
              </a:rPr>
              <a:t>на  листе </a:t>
            </a:r>
            <a:r>
              <a:rPr sz="2000" b="1" dirty="0">
                <a:cs typeface="Trebuchet MS"/>
              </a:rPr>
              <a:t>бумаги (чистом </a:t>
            </a:r>
            <a:r>
              <a:rPr sz="2000" b="1" spc="10" dirty="0">
                <a:cs typeface="Trebuchet MS"/>
              </a:rPr>
              <a:t>и </a:t>
            </a:r>
            <a:r>
              <a:rPr sz="2000" b="1" spc="5" dirty="0">
                <a:cs typeface="Trebuchet MS"/>
              </a:rPr>
              <a:t>в клетку), </a:t>
            </a:r>
            <a:r>
              <a:rPr sz="2000" b="1" dirty="0">
                <a:cs typeface="Trebuchet MS"/>
              </a:rPr>
              <a:t>ориентировка </a:t>
            </a:r>
            <a:r>
              <a:rPr sz="2000" b="1" spc="5" dirty="0">
                <a:cs typeface="Trebuchet MS"/>
              </a:rPr>
              <a:t>в</a:t>
            </a:r>
            <a:r>
              <a:rPr sz="2000" b="1" spc="-50" dirty="0">
                <a:cs typeface="Trebuchet MS"/>
              </a:rPr>
              <a:t> </a:t>
            </a:r>
            <a:r>
              <a:rPr sz="2000" b="1" dirty="0">
                <a:cs typeface="Trebuchet MS"/>
              </a:rPr>
              <a:t>движении.</a:t>
            </a:r>
          </a:p>
          <a:p>
            <a:pPr marL="210185" marR="356870" indent="-185420">
              <a:lnSpc>
                <a:spcPct val="101000"/>
              </a:lnSpc>
              <a:spcBef>
                <a:spcPts val="409"/>
              </a:spcBef>
              <a:buClr>
                <a:srgbClr val="B03E99"/>
              </a:buClr>
              <a:buSzPct val="71428"/>
              <a:buFont typeface="Wingdings 2"/>
              <a:buChar char=""/>
              <a:tabLst>
                <a:tab pos="210820" algn="l"/>
              </a:tabLst>
            </a:pPr>
            <a:r>
              <a:rPr sz="2000" b="1" dirty="0">
                <a:solidFill>
                  <a:srgbClr val="A24A72"/>
                </a:solidFill>
                <a:cs typeface="Trebuchet MS"/>
              </a:rPr>
              <a:t>«Ориентировка </a:t>
            </a:r>
            <a:r>
              <a:rPr sz="2000" b="1" spc="5" dirty="0">
                <a:solidFill>
                  <a:srgbClr val="A24A72"/>
                </a:solidFill>
                <a:cs typeface="Trebuchet MS"/>
              </a:rPr>
              <a:t>во </a:t>
            </a:r>
            <a:r>
              <a:rPr sz="2000" b="1" dirty="0">
                <a:solidFill>
                  <a:srgbClr val="A24A72"/>
                </a:solidFill>
                <a:cs typeface="Trebuchet MS"/>
              </a:rPr>
              <a:t>времени»: </a:t>
            </a:r>
            <a:r>
              <a:rPr sz="2000" b="1" dirty="0">
                <a:cs typeface="Trebuchet MS"/>
              </a:rPr>
              <a:t>представление </a:t>
            </a:r>
            <a:r>
              <a:rPr sz="2000" b="1" spc="10" dirty="0">
                <a:cs typeface="Trebuchet MS"/>
              </a:rPr>
              <a:t>о </a:t>
            </a:r>
            <a:r>
              <a:rPr sz="2000" b="1" dirty="0">
                <a:cs typeface="Trebuchet MS"/>
              </a:rPr>
              <a:t>частях суток,  </a:t>
            </a:r>
            <a:r>
              <a:rPr sz="2000" b="1" spc="5" dirty="0">
                <a:cs typeface="Trebuchet MS"/>
              </a:rPr>
              <a:t>днях </a:t>
            </a:r>
            <a:r>
              <a:rPr sz="2000" b="1" dirty="0">
                <a:cs typeface="Trebuchet MS"/>
              </a:rPr>
              <a:t>недели, месяцах </a:t>
            </a:r>
            <a:r>
              <a:rPr sz="2000" b="1" spc="10" dirty="0">
                <a:cs typeface="Trebuchet MS"/>
              </a:rPr>
              <a:t>и </a:t>
            </a:r>
            <a:r>
              <a:rPr sz="2000" b="1" dirty="0">
                <a:cs typeface="Trebuchet MS"/>
              </a:rPr>
              <a:t>временах года; </a:t>
            </a:r>
            <a:r>
              <a:rPr sz="2000" b="1" spc="5" dirty="0">
                <a:cs typeface="Trebuchet MS"/>
              </a:rPr>
              <a:t>развитие «чувства  </a:t>
            </a:r>
            <a:r>
              <a:rPr sz="2000" b="1" dirty="0">
                <a:cs typeface="Trebuchet MS"/>
              </a:rPr>
              <a:t>времени».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-158730"/>
            <a:ext cx="9324528" cy="701673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31640" y="3429000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79512" y="0"/>
            <a:ext cx="806489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При проектировании предметно-развивающей среды, связанной с математическим развитием дошкольников, необходимо уделять внимание таким компонентам как пространство, время, предметное окружение.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Каждый этот компонент способствует формированию у ребенка: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опыта освоения средств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способов познания и взаимодействия с окружающим миром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опыта возникновения мотивов новых видов деятельности,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опыта общения со взрослыми и сверстниками.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653136"/>
            <a:ext cx="65527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При этом мы должны помнить, что личность формируется в деятельности и эффективность влияния предметно - развивающей среды на математическое развитие ребенка обусловлена его активностью в этой среде.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11560" y="55845"/>
            <a:ext cx="7488832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С целью математического развития детей дошкольного возраста предлагается размещать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в группе: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игры, предметы и игровые материалы,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с которыми ребенок действует преимущественно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самостоятельно или в совместной со взрослым 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сверстниками деятельности (геометрический конструктор,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пазлы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, настольные и дидактические игры);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учебно-методические пособия, модели, используемые взрослым в процессе обучения детей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(числовая лесенка, модель числового ряда, наглядные пособия, обучающие книги, рабочие тетради и т.д.);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оборудование для осуществления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детьми разнообразных деятельностей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(материалы для экспериментирования, календари,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SimSun" pitchFamily="2" charset="-122"/>
                <a:cs typeface="Tahoma" pitchFamily="34" charset="0"/>
              </a:rPr>
              <a:t> часы, измерительные приборы).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ownload background - скачать фон для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24528" cy="701673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908720"/>
            <a:ext cx="74168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Успешно сформировать ЭМП у дошкольников возможно лишь при достаточном разнообразном оборудовании и правильном его подборе и размещении в каждой возрастной группе. Воспитателю необходимо знать особенности организации среды в каждой возрастной группе.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1139</Words>
  <Application>Microsoft Office PowerPoint</Application>
  <PresentationFormat>Экран (4:3)</PresentationFormat>
  <Paragraphs>139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54</cp:revision>
  <dcterms:created xsi:type="dcterms:W3CDTF">2016-09-26T15:08:49Z</dcterms:created>
  <dcterms:modified xsi:type="dcterms:W3CDTF">2020-10-11T08:40:59Z</dcterms:modified>
</cp:coreProperties>
</file>