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9" r:id="rId1"/>
  </p:sldMasterIdLst>
  <p:notesMasterIdLst>
    <p:notesMasterId r:id="rId14"/>
  </p:notesMasterIdLst>
  <p:sldIdLst>
    <p:sldId id="357" r:id="rId2"/>
    <p:sldId id="396" r:id="rId3"/>
    <p:sldId id="401" r:id="rId4"/>
    <p:sldId id="443" r:id="rId5"/>
    <p:sldId id="407" r:id="rId6"/>
    <p:sldId id="430" r:id="rId7"/>
    <p:sldId id="433" r:id="rId8"/>
    <p:sldId id="442" r:id="rId9"/>
    <p:sldId id="436" r:id="rId10"/>
    <p:sldId id="406" r:id="rId11"/>
    <p:sldId id="435" r:id="rId12"/>
    <p:sldId id="320" r:id="rId13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3399FF"/>
    <a:srgbClr val="FFFF66"/>
    <a:srgbClr val="FFCC00"/>
    <a:srgbClr val="FEEADE"/>
    <a:srgbClr val="E9515C"/>
    <a:srgbClr val="FF9900"/>
    <a:srgbClr val="006666"/>
    <a:srgbClr val="FF9933"/>
    <a:srgbClr val="E989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8" autoAdjust="0"/>
    <p:restoredTop sz="94647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3132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E08496-0AF1-4E74-8FAE-1A4093333298}" type="datetimeFigureOut">
              <a:rPr lang="ru-RU"/>
              <a:pPr>
                <a:defRPr/>
              </a:pPr>
              <a:t>18.10.21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B2FB742-DFCC-4884-9D4E-6E4D2311C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440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780FA9-308D-42AA-BC8A-5606F2B27302}" type="datetimeFigureOut">
              <a:rPr lang="ru-RU"/>
              <a:pPr>
                <a:defRPr/>
              </a:pPr>
              <a:t>18.10.21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D4DE-CDFB-4E16-AE34-D6B094B98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ED12-386B-4016-9A2A-E5E44395900C}" type="datetimeFigureOut">
              <a:rPr lang="ru-RU"/>
              <a:pPr>
                <a:defRPr/>
              </a:pPr>
              <a:t>18.10.21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F720-CB01-4827-BCFA-0D90BD375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BB29-0E79-451E-AD45-07DC7217225D}" type="datetimeFigureOut">
              <a:rPr lang="ru-RU"/>
              <a:pPr>
                <a:defRPr/>
              </a:pPr>
              <a:t>18.10.21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5BD0-F5B6-44FC-A098-0CC76BC7E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C9A7-CDB9-4F44-9E3A-852D1A4609E7}" type="datetimeFigureOut">
              <a:rPr lang="ru-RU"/>
              <a:pPr>
                <a:defRPr/>
              </a:pPr>
              <a:t>18.10.21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6F26-DDA5-4421-BAA7-54D1D82D4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2C0C4D-2823-4E3D-98ED-455C4349D043}" type="datetimeFigureOut">
              <a:rPr lang="ru-RU"/>
              <a:pPr>
                <a:defRPr/>
              </a:pPr>
              <a:t>18.10.21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DFB3E2-8572-4828-A0F1-FD5727939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EC4A-5571-481A-8642-21E6E065A2DE}" type="datetimeFigureOut">
              <a:rPr lang="ru-RU"/>
              <a:pPr>
                <a:defRPr/>
              </a:pPr>
              <a:t>18.10.21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4064-4C6B-48BE-9F00-83F5C484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F5B0A0-15E6-4C6E-BCAF-D5A635EF821C}" type="datetimeFigureOut">
              <a:rPr lang="ru-RU"/>
              <a:pPr>
                <a:defRPr/>
              </a:pPr>
              <a:t>18.10.21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5E9B93-E348-4801-80FB-F0231BED8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8D0B-2866-45EC-AF59-A00373B6DBB0}" type="datetimeFigureOut">
              <a:rPr lang="ru-RU"/>
              <a:pPr>
                <a:defRPr/>
              </a:pPr>
              <a:t>18.10.21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99BD-508F-4337-B0C0-9FB1AFBD8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8A2F2D-F068-4AA4-8375-7385170C3203}" type="datetimeFigureOut">
              <a:rPr lang="ru-RU"/>
              <a:pPr>
                <a:defRPr/>
              </a:pPr>
              <a:t>18.10.21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146D50-6129-4E35-AE3D-33E5E66F0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67C9CF-3076-449A-AB98-165762B531C1}" type="datetimeFigureOut">
              <a:rPr lang="ru-RU"/>
              <a:pPr>
                <a:defRPr/>
              </a:pPr>
              <a:t>18.10.21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F0676D-E535-42DF-BF05-E37B650EC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B24A76-BB59-4F7B-8CB1-456C2AE0830F}" type="datetimeFigureOut">
              <a:rPr lang="ru-RU"/>
              <a:pPr>
                <a:defRPr/>
              </a:pPr>
              <a:t>18.10.21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ECEE5A-5AB4-49C2-9FD1-E837E6668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A695875F-3192-4F83-8DC9-EF79D92F6101}" type="datetimeFigureOut">
              <a:rPr lang="ru-RU"/>
              <a:pPr>
                <a:defRPr/>
              </a:pPr>
              <a:t>18.10.21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3BEA54AA-8DD0-4632-9E68-205B8B356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1" r:id="rId2"/>
    <p:sldLayoutId id="2147484277" r:id="rId3"/>
    <p:sldLayoutId id="2147484272" r:id="rId4"/>
    <p:sldLayoutId id="2147484278" r:id="rId5"/>
    <p:sldLayoutId id="2147484273" r:id="rId6"/>
    <p:sldLayoutId id="2147484279" r:id="rId7"/>
    <p:sldLayoutId id="2147484280" r:id="rId8"/>
    <p:sldLayoutId id="2147484281" r:id="rId9"/>
    <p:sldLayoutId id="2147484274" r:id="rId10"/>
    <p:sldLayoutId id="21474842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64646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52nsergi.tvoysadik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mdou75.edu.yar.ru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14313"/>
            <a:ext cx="7241431" cy="15716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Муниципальное Казенное дошкольное образовательное учреждение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Детский сад № 52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214423"/>
            <a:ext cx="8358246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РОДИТЕЛЬСКОЕ СОБРАНИЕ «Планирование работы ДОУ </a:t>
            </a:r>
          </a:p>
          <a:p>
            <a:pPr algn="ctr">
              <a:defRPr/>
            </a:pP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на 2021-2022 учебный год»</a:t>
            </a:r>
            <a:endParaRPr lang="en-US" sz="3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Подготовила: старший воспитатель Юлия Николаевна</a:t>
            </a:r>
          </a:p>
          <a:p>
            <a:pPr algn="ctr">
              <a:defRPr/>
            </a:pPr>
            <a:r>
              <a:rPr lang="ru-RU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Сентябрь 2021г.</a:t>
            </a:r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" name="Рисунок 5" descr="P_20200127_172158.jpg"/>
          <p:cNvPicPr>
            <a:picLocks noChangeAspect="1"/>
          </p:cNvPicPr>
          <p:nvPr/>
        </p:nvPicPr>
        <p:blipFill>
          <a:blip r:embed="rId2" cstate="print"/>
          <a:srcRect t="21650" r="1175" b="18501"/>
          <a:stretch>
            <a:fillRect/>
          </a:stretch>
        </p:blipFill>
        <p:spPr>
          <a:xfrm>
            <a:off x="2195736" y="4221088"/>
            <a:ext cx="4608512" cy="2093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8680"/>
            <a:ext cx="8505854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Физкультурно-оздоровительная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работа в ДОУ.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84784"/>
            <a:ext cx="7704856" cy="4536504"/>
          </a:xfrm>
        </p:spPr>
        <p:txBody>
          <a:bodyPr/>
          <a:lstStyle/>
          <a:p>
            <a:pPr marL="82550" indent="0" algn="just">
              <a:buNone/>
            </a:pPr>
            <a:r>
              <a:rPr lang="ru-RU" sz="1800" b="1" dirty="0" smtClean="0"/>
              <a:t>Физкультурные занятия организованы  3 раза в неделю для детей 3-7 лет и 2 раза – для детей 2-3 лет. Спортивные досуги, развлечения, дни здоровья – ежемесячно. Утренняя гимнастика, гимнастика после дневного сна, динамические паузы, подвижные игры, двигательная активность, рефлекторный массаж стоп – ежедневно.</a:t>
            </a:r>
          </a:p>
          <a:p>
            <a:pPr marL="82550" indent="0" algn="just">
              <a:buNone/>
            </a:pPr>
            <a:r>
              <a:rPr lang="ru-RU" sz="1800" b="1" dirty="0" smtClean="0"/>
              <a:t>В ДОУ проводятся закаливающие процедуры, проветривание, </a:t>
            </a:r>
            <a:r>
              <a:rPr lang="ru-RU" sz="1800" b="1" dirty="0" err="1" smtClean="0"/>
              <a:t>кварцевание</a:t>
            </a:r>
            <a:r>
              <a:rPr lang="ru-RU" sz="1800" b="1" dirty="0" smtClean="0"/>
              <a:t> помещений  кварцевыми облучателями, витаминизация 3-го блюда.</a:t>
            </a:r>
          </a:p>
          <a:p>
            <a:pPr marL="82550" indent="0" algn="just">
              <a:buNone/>
            </a:pPr>
            <a:r>
              <a:rPr lang="ru-RU" sz="1800" b="1" dirty="0" smtClean="0"/>
              <a:t>Питание детей в ДОУ осуществляет </a:t>
            </a:r>
            <a:r>
              <a:rPr lang="ru-RU" sz="1800" b="1" dirty="0" smtClean="0">
                <a:solidFill>
                  <a:srgbClr val="FF3300"/>
                </a:solidFill>
              </a:rPr>
              <a:t>МКДОУ детский сад № 52. С меню </a:t>
            </a:r>
            <a:r>
              <a:rPr lang="ru-RU" sz="1800" b="1" dirty="0" smtClean="0">
                <a:solidFill>
                  <a:srgbClr val="002060"/>
                </a:solidFill>
              </a:rPr>
              <a:t>Вы можете познакомиться на сайте ДОУ в разделе Питание в ДОУ.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marL="82550" indent="0">
              <a:buNone/>
            </a:pPr>
            <a:r>
              <a:rPr lang="ru-RU" sz="1800" b="1" dirty="0" smtClean="0"/>
              <a:t>Оказание первой доврачебной помощи, утренний фильтр, ведение групп здоровья детей, контроль за санитарным состоянием ведут: </a:t>
            </a:r>
            <a:r>
              <a:rPr lang="ru-RU" sz="1800" b="1" dirty="0" smtClean="0">
                <a:solidFill>
                  <a:srgbClr val="0070C0"/>
                </a:solidFill>
              </a:rPr>
              <a:t>старший воспитатель Кулик Ю.Н., воспитатели групп, заведующий ДОУ Королева Т.А. </a:t>
            </a:r>
          </a:p>
          <a:p>
            <a:pPr marL="8255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и рекомендации по оздоровлению детей и профилактическим мерам вы можете найти в разделе Медицинский вестник на сайте ДОУ.</a:t>
            </a:r>
            <a:endParaRPr lang="ru-RU" sz="1800" b="1" dirty="0" smtClean="0"/>
          </a:p>
          <a:p>
            <a:pPr marL="82550" indent="0">
              <a:buNone/>
            </a:pPr>
            <a:endParaRPr lang="ru-RU" sz="1800" dirty="0" smtClean="0"/>
          </a:p>
          <a:p>
            <a:pPr marL="82550" indent="0">
              <a:buNone/>
            </a:pPr>
            <a:endParaRPr lang="ru-RU" sz="2000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0661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САЙТ ДОУ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704856" cy="4752528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  <a:hlinkClick r:id="rId2"/>
              </a:rPr>
              <a:t>https://52nsergi.tvoysadik.ru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Сведения об образовательной организации 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Новости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Информация для родителей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Фотоальбомы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Контакты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Обращение граждан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Дополнительные сведения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Личные странички педагогов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Профилактика терроризма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Безопасность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Медицинский вестник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Дистанционное обучение детей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err="1" smtClean="0">
                <a:solidFill>
                  <a:srgbClr val="002060"/>
                </a:solidFill>
              </a:rPr>
              <a:t>Антикоррупционная</a:t>
            </a:r>
            <a:r>
              <a:rPr lang="ru-RU" sz="1800" b="1" dirty="0" smtClean="0">
                <a:solidFill>
                  <a:srgbClr val="002060"/>
                </a:solidFill>
              </a:rPr>
              <a:t> деятельность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Как устроить ребенка в детский сад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Питание в ДОУ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Свои вопросы, пожелания, благодарности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Вы можете оставить в разделе «Обращение граждан».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1000108"/>
            <a:ext cx="7143800" cy="53578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>
            <a:prstTxWarp prst="textArchUp">
              <a:avLst>
                <a:gd name="adj" fmla="val 9886199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>
                  <a:solidFill>
                    <a:schemeClr val="accent2"/>
                  </a:solidFill>
                </a:ln>
                <a:solidFill>
                  <a:srgbClr val="FF3300"/>
                </a:solidFill>
              </a:rPr>
              <a:t>Благодарим  ЗА АКТИВНОЕ СОТРУДНИЧЕСТВО!</a:t>
            </a:r>
            <a:endParaRPr lang="ru-RU" sz="4000" b="1" dirty="0">
              <a:ln>
                <a:solidFill>
                  <a:schemeClr val="accent2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826675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Телефон: </a:t>
            </a:r>
            <a:r>
              <a:rPr lang="ru-RU" b="1" dirty="0" smtClean="0">
                <a:solidFill>
                  <a:srgbClr val="C00000"/>
                </a:solidFill>
              </a:rPr>
              <a:t>8(343)984-65-38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E-mail: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dedsad52@mail.ru</a:t>
            </a: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Сайт ДОУ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  <a:hlinkClick r:id="rId2"/>
              </a:rPr>
              <a:t>https://52nsergi.tvoysadik.ru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IMG_5809.JPG"/>
          <p:cNvPicPr>
            <a:picLocks noChangeAspect="1"/>
          </p:cNvPicPr>
          <p:nvPr/>
        </p:nvPicPr>
        <p:blipFill>
          <a:blip r:embed="rId3" cstate="print"/>
          <a:srcRect l="9838" t="24801" r="6688" b="16400"/>
          <a:stretch>
            <a:fillRect/>
          </a:stretch>
        </p:blipFill>
        <p:spPr>
          <a:xfrm>
            <a:off x="2267744" y="1988840"/>
            <a:ext cx="5184576" cy="2739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Воспитательно-образовательная работа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1538" y="1447800"/>
            <a:ext cx="7429552" cy="480060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Всего в ДОУ </a:t>
            </a:r>
            <a:r>
              <a:rPr lang="ru-RU" sz="2800" b="1" dirty="0" smtClean="0">
                <a:solidFill>
                  <a:srgbClr val="002060"/>
                </a:solidFill>
              </a:rPr>
              <a:t>– 10</a:t>
            </a:r>
            <a:r>
              <a:rPr lang="en-US" sz="2800" b="1" dirty="0" smtClean="0">
                <a:solidFill>
                  <a:srgbClr val="002060"/>
                </a:solidFill>
              </a:rPr>
              <a:t>6</a:t>
            </a:r>
            <a:r>
              <a:rPr lang="ru-RU" sz="2800" b="1" dirty="0" smtClean="0">
                <a:solidFill>
                  <a:srgbClr val="002060"/>
                </a:solidFill>
              </a:rPr>
              <a:t> детей, </a:t>
            </a:r>
            <a:r>
              <a:rPr lang="ru-RU" sz="2800" b="1" dirty="0" smtClean="0">
                <a:solidFill>
                  <a:srgbClr val="C00000"/>
                </a:solidFill>
              </a:rPr>
              <a:t>6 групп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Группа № 1 – ранний возраст (1,6 – 3 года) – </a:t>
            </a:r>
            <a:r>
              <a:rPr lang="ru-RU" sz="2000" b="1" dirty="0" err="1" smtClean="0">
                <a:solidFill>
                  <a:srgbClr val="002060"/>
                </a:solidFill>
              </a:rPr>
              <a:t>общеразвивающей</a:t>
            </a:r>
            <a:r>
              <a:rPr lang="ru-RU" sz="2000" b="1" dirty="0" smtClean="0">
                <a:solidFill>
                  <a:srgbClr val="002060"/>
                </a:solidFill>
              </a:rPr>
              <a:t> направленности «Лучики»;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Группа № 2 – средняя (1) (4 – 5 лет) – </a:t>
            </a:r>
            <a:r>
              <a:rPr lang="ru-RU" sz="2000" b="1" dirty="0" err="1" smtClean="0">
                <a:solidFill>
                  <a:srgbClr val="002060"/>
                </a:solidFill>
              </a:rPr>
              <a:t>общеразвивающей</a:t>
            </a:r>
            <a:r>
              <a:rPr lang="ru-RU" sz="2000" b="1" dirty="0" smtClean="0">
                <a:solidFill>
                  <a:srgbClr val="002060"/>
                </a:solidFill>
              </a:rPr>
              <a:t> направленности «</a:t>
            </a:r>
            <a:r>
              <a:rPr lang="ru-RU" sz="2000" b="1" dirty="0" err="1" smtClean="0">
                <a:solidFill>
                  <a:srgbClr val="002060"/>
                </a:solidFill>
              </a:rPr>
              <a:t>Фиксики</a:t>
            </a:r>
            <a:r>
              <a:rPr lang="ru-RU" sz="2000" b="1" dirty="0" smtClean="0">
                <a:solidFill>
                  <a:srgbClr val="002060"/>
                </a:solidFill>
              </a:rPr>
              <a:t>»;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Группа № 3 – подготовительная к школе  (6 – 7 лет) </a:t>
            </a:r>
            <a:r>
              <a:rPr lang="ru-RU" sz="2000" b="1" dirty="0">
                <a:solidFill>
                  <a:srgbClr val="002060"/>
                </a:solidFill>
              </a:rPr>
              <a:t>- </a:t>
            </a:r>
            <a:r>
              <a:rPr lang="ru-RU" sz="2000" b="1" dirty="0" err="1">
                <a:solidFill>
                  <a:srgbClr val="002060"/>
                </a:solidFill>
              </a:rPr>
              <a:t>общеразвивающей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направленности «Ромашки»;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Группа № 4 – старший возраст (5 – 6 лет) – </a:t>
            </a:r>
            <a:r>
              <a:rPr lang="ru-RU" sz="2000" b="1" dirty="0" err="1" smtClean="0">
                <a:solidFill>
                  <a:srgbClr val="002060"/>
                </a:solidFill>
              </a:rPr>
              <a:t>общеразвивающей</a:t>
            </a:r>
            <a:r>
              <a:rPr lang="ru-RU" sz="2000" b="1" dirty="0" smtClean="0">
                <a:solidFill>
                  <a:srgbClr val="002060"/>
                </a:solidFill>
              </a:rPr>
              <a:t> направленности «Гномики»;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Группа № 5 –  средняя (2) (4 – 5 </a:t>
            </a:r>
            <a:r>
              <a:rPr lang="ru-RU" sz="2000" b="1" dirty="0">
                <a:solidFill>
                  <a:srgbClr val="002060"/>
                </a:solidFill>
              </a:rPr>
              <a:t>лет) </a:t>
            </a:r>
            <a:r>
              <a:rPr lang="ru-RU" sz="2000" b="1" dirty="0" smtClean="0">
                <a:solidFill>
                  <a:srgbClr val="002060"/>
                </a:solidFill>
              </a:rPr>
              <a:t>– </a:t>
            </a:r>
            <a:r>
              <a:rPr lang="ru-RU" sz="2000" b="1" dirty="0" err="1" smtClean="0">
                <a:solidFill>
                  <a:srgbClr val="002060"/>
                </a:solidFill>
              </a:rPr>
              <a:t>общеразвивающей</a:t>
            </a:r>
            <a:r>
              <a:rPr lang="ru-RU" sz="2000" b="1" dirty="0" smtClean="0">
                <a:solidFill>
                  <a:srgbClr val="002060"/>
                </a:solidFill>
              </a:rPr>
              <a:t>  направленности «Сказка»;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Группа № 6 – младший возраст (3 – 4 года) – </a:t>
            </a:r>
            <a:r>
              <a:rPr lang="ru-RU" sz="2000" b="1" dirty="0" err="1" smtClean="0">
                <a:solidFill>
                  <a:srgbClr val="002060"/>
                </a:solidFill>
              </a:rPr>
              <a:t>общеразвивающей</a:t>
            </a:r>
            <a:r>
              <a:rPr lang="ru-RU" sz="2000" b="1" dirty="0" smtClean="0">
                <a:solidFill>
                  <a:srgbClr val="002060"/>
                </a:solidFill>
              </a:rPr>
              <a:t> направленности «Непоседы».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648730" cy="11569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Образовательная деятельность с детьми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221089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Образовательная деятельность с детьми осуществляется на протяжении всего дня пребывания воспитанников в ДОУ. Выделяют специально организованную деятельность с детьми (занятия в соответствии с расписанием на каждый возраст детей), совместную деятельность в режимных моментах, коррекционную деятельность,  индивидуальную работу в течение всего дня.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Организованная образовательная деятельность начинается ежедневно в 09.00!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IMG_4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3744416" cy="2808312"/>
          </a:xfrm>
          <a:prstGeom prst="rect">
            <a:avLst/>
          </a:prstGeom>
        </p:spPr>
      </p:pic>
      <p:pic>
        <p:nvPicPr>
          <p:cNvPr id="9" name="Рисунок 8" descr="IMG_3824.JPG"/>
          <p:cNvPicPr>
            <a:picLocks noChangeAspect="1"/>
          </p:cNvPicPr>
          <p:nvPr/>
        </p:nvPicPr>
        <p:blipFill>
          <a:blip r:embed="rId3" cstate="print"/>
          <a:srcRect l="14563" t="1020"/>
          <a:stretch>
            <a:fillRect/>
          </a:stretch>
        </p:blipFill>
        <p:spPr>
          <a:xfrm>
            <a:off x="4427984" y="1196752"/>
            <a:ext cx="4197300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276872"/>
            <a:ext cx="7498080" cy="151216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         Цель и годовые задачи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              на 2021-2022 учебный год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Цель работы:  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обществе, к обучению в школе, обеспечение безопасности жизнедеятельности дошкольников.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Годовые задачи: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1.</a:t>
            </a:r>
            <a:r>
              <a:rPr lang="ru-RU" sz="1800" b="1" dirty="0" smtClean="0">
                <a:solidFill>
                  <a:srgbClr val="002060"/>
                </a:solidFill>
              </a:rPr>
              <a:t>Развивать монологическую речь детей дошкольного возраста средствами наглядных методов обучения.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2.</a:t>
            </a:r>
            <a:r>
              <a:rPr lang="ru-RU" sz="1800" b="1" dirty="0" smtClean="0">
                <a:solidFill>
                  <a:srgbClr val="002060"/>
                </a:solidFill>
              </a:rPr>
              <a:t>Использовать инновационные подходы и новые технологии при организации физкультурно-оздоровительной работы в ДОУ.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3.</a:t>
            </a:r>
            <a:r>
              <a:rPr lang="ru-RU" sz="1800" b="1" dirty="0" smtClean="0">
                <a:solidFill>
                  <a:srgbClr val="002060"/>
                </a:solidFill>
              </a:rPr>
              <a:t>Создать условия для духовно-нравственного и патриотического воспитания дошкольников через игровую и проектную деятельность.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5033445"/>
            <a:ext cx="2952328" cy="16454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499350" cy="4949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Работа специалистов в ДОУ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416824" cy="5040560"/>
          </a:xfrm>
        </p:spPr>
        <p:txBody>
          <a:bodyPr/>
          <a:lstStyle/>
          <a:p>
            <a:pPr>
              <a:buNone/>
            </a:pPr>
            <a:r>
              <a:rPr lang="ru-RU" sz="1800" b="1" u="sng" dirty="0" smtClean="0">
                <a:solidFill>
                  <a:srgbClr val="C00000"/>
                </a:solidFill>
              </a:rPr>
              <a:t>В ДОУ с Вами рады сотрудничать специалисты: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Старший воспитатель </a:t>
            </a:r>
            <a:r>
              <a:rPr lang="ru-RU" sz="1800" b="1" i="1" dirty="0" smtClean="0">
                <a:solidFill>
                  <a:srgbClr val="7030A0"/>
                </a:solidFill>
              </a:rPr>
              <a:t>-  Юлия Николаевна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Учитель-логопед</a:t>
            </a:r>
            <a:r>
              <a:rPr lang="ru-RU" sz="1800" b="1" i="1" dirty="0" smtClean="0">
                <a:solidFill>
                  <a:srgbClr val="7030A0"/>
                </a:solidFill>
              </a:rPr>
              <a:t> – Елена Вячеславовна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Музыкальный руководитель</a:t>
            </a:r>
            <a:r>
              <a:rPr lang="ru-RU" sz="1800" b="1" i="1" dirty="0" smtClean="0">
                <a:solidFill>
                  <a:srgbClr val="7030A0"/>
                </a:solidFill>
              </a:rPr>
              <a:t> – Лариса Александровна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Инструктор по физической культуре – </a:t>
            </a:r>
            <a:r>
              <a:rPr lang="ru-RU" sz="1800" b="1" i="1" dirty="0" smtClean="0">
                <a:solidFill>
                  <a:srgbClr val="7030A0"/>
                </a:solidFill>
              </a:rPr>
              <a:t>Ольга Владимировна</a:t>
            </a:r>
          </a:p>
          <a:p>
            <a:pPr>
              <a:spcBef>
                <a:spcPts val="0"/>
              </a:spcBef>
              <a:buNone/>
            </a:pPr>
            <a:endParaRPr lang="ru-RU" sz="1800" b="1" i="1" dirty="0" smtClean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i="1" u="sng" dirty="0" smtClean="0">
                <a:solidFill>
                  <a:srgbClr val="C00000"/>
                </a:solidFill>
              </a:rPr>
              <a:t>Формы  работы с детьми: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b="1" dirty="0" smtClean="0">
                <a:solidFill>
                  <a:srgbClr val="002060"/>
                </a:solidFill>
              </a:rPr>
              <a:t>Групповые и подгрупповые занятия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b="1" dirty="0" smtClean="0">
                <a:solidFill>
                  <a:srgbClr val="002060"/>
                </a:solidFill>
              </a:rPr>
              <a:t>Индивидуальные занятия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b="1" dirty="0" err="1" smtClean="0">
                <a:solidFill>
                  <a:srgbClr val="002060"/>
                </a:solidFill>
              </a:rPr>
              <a:t>Досуговые</a:t>
            </a:r>
            <a:r>
              <a:rPr lang="ru-RU" sz="1800" b="1" dirty="0" smtClean="0">
                <a:solidFill>
                  <a:srgbClr val="002060"/>
                </a:solidFill>
              </a:rPr>
              <a:t> мероприятия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b="1" dirty="0" smtClean="0">
                <a:solidFill>
                  <a:srgbClr val="002060"/>
                </a:solidFill>
              </a:rPr>
              <a:t>Диагностика детского развития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u="sng" dirty="0" smtClean="0">
                <a:solidFill>
                  <a:srgbClr val="C00000"/>
                </a:solidFill>
              </a:rPr>
              <a:t>Формы взаимодействия с родителями</a:t>
            </a:r>
            <a:r>
              <a:rPr lang="ru-RU" sz="1800" b="1" u="sng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</a:t>
            </a:r>
            <a:r>
              <a:rPr lang="ru-RU" sz="1800" b="1" dirty="0">
                <a:solidFill>
                  <a:srgbClr val="002060"/>
                </a:solidFill>
              </a:rPr>
              <a:t>к</a:t>
            </a:r>
            <a:r>
              <a:rPr lang="ru-RU" sz="1800" b="1" dirty="0" smtClean="0">
                <a:solidFill>
                  <a:srgbClr val="002060"/>
                </a:solidFill>
              </a:rPr>
              <a:t>онсультации, в том числе в дистанционном режиме онлайн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индивидуальные встречи, в том числе в дистанционном формате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семейные гостиные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информирование в раздевальных комнатах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- информирование на сайте ДОУ</a:t>
            </a:r>
          </a:p>
          <a:p>
            <a:pPr>
              <a:buFontTx/>
              <a:buChar char="-"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548680"/>
            <a:ext cx="7499350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Работа учителя-логопеда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15616" y="1340768"/>
            <a:ext cx="7200800" cy="4752528"/>
          </a:xfrm>
        </p:spPr>
        <p:txBody>
          <a:bodyPr/>
          <a:lstStyle/>
          <a:p>
            <a:pPr marL="82550" indent="0" algn="just">
              <a:buNone/>
            </a:pPr>
            <a:r>
              <a:rPr lang="ru-RU" sz="1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коррекционный педагог, занимающийся устранением речевых нарушений у детей и взрослых. Логопед не только «ставит» звуки. В задачи логопеда входят расширение и обогащение словарного запаса детей, развитие связной речи и обучение грамоте, исправление грамматических ошибок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550" indent="0">
              <a:buNone/>
            </a:pPr>
            <a:r>
              <a:rPr lang="ru-RU" sz="1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детей зачисляется на занятия с учителем-логопедом? </a:t>
            </a:r>
          </a:p>
          <a:p>
            <a:pPr marL="82550" indent="0" algn="just">
              <a:buNone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Количество детей, одновременно занимающихся на логопедическом пункте, не должно превышать </a:t>
            </a:r>
            <a:r>
              <a:rPr lang="ru-RU" sz="1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человек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 как логопедическая помощь требуется большому количеству детей с разными видами речевых диагнозов, то </a:t>
            </a:r>
            <a:r>
              <a:rPr lang="ru-RU" sz="1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работы с каждым из детей могут сильно различаться.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на занятия с логопедом дети зачисляются и выпускаются  не всей группой, а индивидуально, по мере исправления речевого нарушения. А </a:t>
            </a:r>
            <a:r>
              <a:rPr lang="ru-RU" sz="1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освободившееся место сразу же зачисляется другой ребенок  из  Списка обучающихся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нуждающихся в логопедической помощи .  </a:t>
            </a:r>
          </a:p>
          <a:p>
            <a:pPr marL="82550" indent="0" algn="just">
              <a:buNone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занятия с учителем-логопедом в детском саду — это открытая и крайне подвижная система. </a:t>
            </a:r>
          </a:p>
          <a:p>
            <a:pPr marL="82550" indent="0">
              <a:buNone/>
            </a:pP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858" cy="149817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Работа музыкального руководителя </a:t>
            </a:r>
            <a:endParaRPr lang="ru-RU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07904" y="1340768"/>
            <a:ext cx="5040560" cy="334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MG_4650.JPG"/>
          <p:cNvPicPr>
            <a:picLocks noChangeAspect="1"/>
          </p:cNvPicPr>
          <p:nvPr/>
        </p:nvPicPr>
        <p:blipFill>
          <a:blip r:embed="rId3" cstate="print"/>
          <a:srcRect l="10626" t="17450" r="2751"/>
          <a:stretch>
            <a:fillRect/>
          </a:stretch>
        </p:blipFill>
        <p:spPr>
          <a:xfrm>
            <a:off x="251520" y="4077072"/>
            <a:ext cx="3528392" cy="2521829"/>
          </a:xfrm>
          <a:prstGeom prst="rect">
            <a:avLst/>
          </a:prstGeom>
        </p:spPr>
      </p:pic>
      <p:pic>
        <p:nvPicPr>
          <p:cNvPr id="7" name="Рисунок 6" descr="IMG_3886.JPG"/>
          <p:cNvPicPr>
            <a:picLocks noChangeAspect="1"/>
          </p:cNvPicPr>
          <p:nvPr/>
        </p:nvPicPr>
        <p:blipFill>
          <a:blip r:embed="rId4" cstate="print"/>
          <a:srcRect l="7476" t="13251" r="24012" b="2751"/>
          <a:stretch>
            <a:fillRect/>
          </a:stretch>
        </p:blipFill>
        <p:spPr>
          <a:xfrm>
            <a:off x="1043608" y="1340768"/>
            <a:ext cx="2766908" cy="2544283"/>
          </a:xfrm>
          <a:prstGeom prst="rect">
            <a:avLst/>
          </a:prstGeom>
        </p:spPr>
      </p:pic>
      <p:pic>
        <p:nvPicPr>
          <p:cNvPr id="8" name="Рисунок 7" descr="IMG_2891.JPG"/>
          <p:cNvPicPr>
            <a:picLocks noChangeAspect="1"/>
          </p:cNvPicPr>
          <p:nvPr/>
        </p:nvPicPr>
        <p:blipFill>
          <a:blip r:embed="rId5" cstate="print"/>
          <a:srcRect l="11413" t="8001" r="7476" b="12201"/>
          <a:stretch>
            <a:fillRect/>
          </a:stretch>
        </p:blipFill>
        <p:spPr>
          <a:xfrm>
            <a:off x="4788024" y="4437112"/>
            <a:ext cx="2870845" cy="21182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34858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Работа инструктора по физическому культуре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628800"/>
            <a:ext cx="6372200" cy="4907979"/>
          </a:xfrm>
          <a:prstGeom prst="rect">
            <a:avLst/>
          </a:prstGeom>
        </p:spPr>
      </p:pic>
      <p:pic>
        <p:nvPicPr>
          <p:cNvPr id="4" name="Рисунок 3" descr="IMG_3234.JPG"/>
          <p:cNvPicPr>
            <a:picLocks noChangeAspect="1"/>
          </p:cNvPicPr>
          <p:nvPr/>
        </p:nvPicPr>
        <p:blipFill>
          <a:blip r:embed="rId3" cstate="print"/>
          <a:srcRect l="10626" t="30050" r="5114" b="9051"/>
          <a:stretch>
            <a:fillRect/>
          </a:stretch>
        </p:blipFill>
        <p:spPr>
          <a:xfrm>
            <a:off x="251520" y="4869160"/>
            <a:ext cx="3146005" cy="1705311"/>
          </a:xfrm>
          <a:prstGeom prst="rect">
            <a:avLst/>
          </a:prstGeom>
        </p:spPr>
      </p:pic>
      <p:pic>
        <p:nvPicPr>
          <p:cNvPr id="6" name="Рисунок 5" descr="IMG_3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980728"/>
            <a:ext cx="3199105" cy="1800200"/>
          </a:xfrm>
          <a:prstGeom prst="rect">
            <a:avLst/>
          </a:prstGeom>
        </p:spPr>
      </p:pic>
      <p:pic>
        <p:nvPicPr>
          <p:cNvPr id="7" name="Рисунок 6" descr="IMG_3249.JPG"/>
          <p:cNvPicPr>
            <a:picLocks noChangeAspect="1"/>
          </p:cNvPicPr>
          <p:nvPr/>
        </p:nvPicPr>
        <p:blipFill>
          <a:blip r:embed="rId5" cstate="print"/>
          <a:srcRect l="12201" t="-380"/>
          <a:stretch>
            <a:fillRect/>
          </a:stretch>
        </p:blipFill>
        <p:spPr>
          <a:xfrm>
            <a:off x="611560" y="2996952"/>
            <a:ext cx="2576049" cy="1657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330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476672"/>
            <a:ext cx="7499350" cy="9409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БЕЗОПАСНОСТЬ ДОРОЖНОГО ДВИЖЕНИЯ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556792"/>
            <a:ext cx="6840760" cy="230425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Не переходите  дорогу в неположенном месте;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Сажайте детей в удерживающие устройства в автомобиле.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Родители – главные  учителя детей!!!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к\Pictures\28.09\WP_20170928_11_10_18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1008"/>
            <a:ext cx="5080000" cy="285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5885</TotalTime>
  <Words>610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Муниципальное Казенное дошкольное образовательное учреждение  Детский сад № 52</vt:lpstr>
      <vt:lpstr>Воспитательно-образовательная работа</vt:lpstr>
      <vt:lpstr>Образовательная деятельность с детьми</vt:lpstr>
      <vt:lpstr>                 Цель и годовые задачи                на 2021-2022 учебный год Цель работы:   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обществе, к обучению в школе, обеспечение безопасности жизнедеятельности дошкольников. Годовые задачи: 1.Развивать монологическую речь детей дошкольного возраста средствами наглядных методов обучения. 2.Использовать инновационные подходы и новые технологии при организации физкультурно-оздоровительной работы в ДОУ. 3.Создать условия для духовно-нравственного и патриотического воспитания дошкольников через игровую и проектную деятельность.  </vt:lpstr>
      <vt:lpstr>Работа специалистов в ДОУ</vt:lpstr>
      <vt:lpstr>Работа учителя-логопеда  </vt:lpstr>
      <vt:lpstr>Работа музыкального руководителя </vt:lpstr>
      <vt:lpstr>Работа инструктора по физическому культуре</vt:lpstr>
      <vt:lpstr>БЕЗОПАСНОСТЬ ДОРОЖНОГО ДВИЖЕНИЯ</vt:lpstr>
      <vt:lpstr>Физкультурно-оздоровительная  работа в ДОУ.</vt:lpstr>
      <vt:lpstr>САЙТ ДОУ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мэрии города Ярославля   Муниципальное дошкольное образовательное учреждение  детский сад общеразвивающего вида № 75   Инновационный проект «ОРИЕНТИР»</dc:title>
  <dc:creator>Елена</dc:creator>
  <cp:lastModifiedBy>1</cp:lastModifiedBy>
  <cp:revision>555</cp:revision>
  <cp:lastPrinted>2021-09-29T10:57:48Z</cp:lastPrinted>
  <dcterms:modified xsi:type="dcterms:W3CDTF">2021-10-18T07:03:42Z</dcterms:modified>
</cp:coreProperties>
</file>