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1" r:id="rId25"/>
    <p:sldId id="277" r:id="rId26"/>
    <p:sldId id="280" r:id="rId27"/>
    <p:sldId id="282" r:id="rId2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B561C198-FC8A-49EE-93A7-82F8144D7402}" type="datetimeFigureOut">
              <a:rPr lang="ru-RU"/>
              <a:pPr>
                <a:defRPr/>
              </a:pPr>
              <a:t>15.10.21</a:t>
            </a:fld>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7D7D28AF-9CC6-44E0-BCDC-1B9BFBEBD44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D76AC87-2A65-486C-8817-8261747C1066}"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201F27A-A0E0-4680-A149-7969063BDF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943AF215-94A0-477E-91BC-5D2033DA8770}" type="datetimeFigureOut">
              <a:rPr lang="ru-RU"/>
              <a:pPr>
                <a:defRPr/>
              </a:pPr>
              <a:t>15.10.21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8E9C7C0C-A337-4D7B-A920-0E0A04D8842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64EE71B-DA5F-4034-9A08-A3281CFA9D66}"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379AF89-3031-4E34-8D96-0DAB491B76E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693661C1-FDFE-4CED-971C-050DAD6A8973}" type="datetimeFigureOut">
              <a:rPr lang="ru-RU"/>
              <a:pPr>
                <a:defRPr/>
              </a:pPr>
              <a:t>15.10.21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8A5AA559-19F8-4D2A-AE91-FA0CFF1810D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A0E55A74-10D7-4E40-A0DC-A4778B2B0660}" type="datetimeFigureOut">
              <a:rPr lang="ru-RU"/>
              <a:pPr>
                <a:defRPr/>
              </a:pPr>
              <a:t>15.10.21</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8BBFB572-8DFA-402D-864F-C554099A090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B2FD901-E0BA-462C-8E7A-715BFDE94EB4}"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2258B8F-ECA8-493C-AC17-58F8FCC6DB2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EB18397-DFCF-43AA-9446-D957177A1EEC}"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57E526C-62F3-47CD-95D1-AE2E0A1039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A3F63CA-90A0-4EBC-AF14-822F2C257912}"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8B41650-368C-41FA-8BEA-630D5487B31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30C0A3C-9A8C-46F4-A55D-931A3E0406D0}" type="datetimeFigureOut">
              <a:rPr lang="ru-RU"/>
              <a:pPr>
                <a:defRPr/>
              </a:pPr>
              <a:t>15.10.21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F3DC815-27EA-4CA8-B34D-DF12D2306B5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0A3095D-06D3-49EB-A23D-819F19CC95D6}" type="datetimeFigureOut">
              <a:rPr lang="ru-RU"/>
              <a:pPr>
                <a:defRPr/>
              </a:pPr>
              <a:t>15.10.21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E99E508-F9FC-4298-8EDB-2CB64AC7689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C76F4E6-A21C-4089-B19D-7E3BB07ABF31}" type="datetimeFigureOut">
              <a:rPr lang="ru-RU"/>
              <a:pPr>
                <a:defRPr/>
              </a:pPr>
              <a:t>15.10.21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5550FC4-D98D-4133-9AD5-76939F806A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52295771-3EDE-4F71-9FF5-BFE5910F9083}" type="datetimeFigureOut">
              <a:rPr lang="ru-RU"/>
              <a:pPr>
                <a:defRPr/>
              </a:pPr>
              <a:t>15.10.21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4B9477B-CA6A-49CA-8706-034EA078A74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36F4B7-CD91-4E6A-BD82-CCC240772009}" type="datetimeFigureOut">
              <a:rPr lang="ru-RU"/>
              <a:pPr>
                <a:defRPr/>
              </a:pPr>
              <a:t>15.10.21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6892945-525F-4DF9-BACF-A2EE11A7ACB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6192D04-C8B0-466F-AB7D-1D9ED78BFAFE}" type="datetimeFigureOut">
              <a:rPr lang="ru-RU"/>
              <a:pPr>
                <a:defRPr/>
              </a:pPr>
              <a:t>15.10.21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865BAC-FE25-45DE-AA1E-DE3A7437FF2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1619C6A-97C9-4AC0-BE90-57D741977D29}" type="datetimeFigureOut">
              <a:rPr lang="ru-RU"/>
              <a:pPr>
                <a:defRPr/>
              </a:pPr>
              <a:t>15.10.21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74DA20F-EF21-42D5-8047-D9E42F3616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7DD213D5-10D2-46B0-BDBA-7C0BC8E175AA}" type="datetimeFigureOut">
              <a:rPr lang="ru-RU"/>
              <a:pPr>
                <a:defRPr/>
              </a:pPr>
              <a:t>15.10.21</a:t>
            </a:fld>
            <a:endParaRPr lang="ru-RU"/>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938451C2-5FEF-4E0D-9C45-0BAB4A7E42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57" r:id="rId3"/>
    <p:sldLayoutId id="2147483756" r:id="rId4"/>
    <p:sldLayoutId id="2147483755" r:id="rId5"/>
    <p:sldLayoutId id="2147483754" r:id="rId6"/>
    <p:sldLayoutId id="2147483753" r:id="rId7"/>
    <p:sldLayoutId id="2147483752" r:id="rId8"/>
    <p:sldLayoutId id="2147483751" r:id="rId9"/>
    <p:sldLayoutId id="2147483750" r:id="rId10"/>
    <p:sldLayoutId id="2147483760" r:id="rId11"/>
    <p:sldLayoutId id="2147483749" r:id="rId12"/>
    <p:sldLayoutId id="2147483761" r:id="rId13"/>
    <p:sldLayoutId id="2147483748" r:id="rId14"/>
    <p:sldLayoutId id="2147483747" r:id="rId15"/>
    <p:sldLayoutId id="2147483746"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801813"/>
            <a:ext cx="9144000" cy="3006725"/>
          </a:xfrm>
        </p:spPr>
        <p:txBody>
          <a:bodyPr rtlCol="0">
            <a:normAutofit fontScale="90000"/>
          </a:bodyPr>
          <a:lstStyle/>
          <a:p>
            <a:pPr algn="ctr" fontAlgn="auto">
              <a:spcAft>
                <a:spcPts val="0"/>
              </a:spcAft>
              <a:defRPr/>
            </a:pPr>
            <a:r>
              <a:rPr lang="ru-RU" sz="3600" b="1" dirty="0" smtClean="0">
                <a:solidFill>
                  <a:schemeClr val="accent2">
                    <a:lumMod val="50000"/>
                  </a:schemeClr>
                </a:solidFill>
              </a:rPr>
              <a:t>Здравствуйте, уважаемые родители!</a:t>
            </a:r>
            <a:br>
              <a:rPr lang="ru-RU" sz="3600" b="1" dirty="0" smtClean="0">
                <a:solidFill>
                  <a:schemeClr val="accent2">
                    <a:lumMod val="50000"/>
                  </a:schemeClr>
                </a:solidFill>
              </a:rPr>
            </a:br>
            <a:r>
              <a:rPr lang="ru-RU" dirty="0" smtClean="0"/>
              <a:t/>
            </a:r>
            <a:br>
              <a:rPr lang="ru-RU" dirty="0" smtClean="0"/>
            </a:br>
            <a:r>
              <a:rPr lang="ru-RU" sz="3100" u="sng" dirty="0" smtClean="0">
                <a:solidFill>
                  <a:schemeClr val="accent2">
                    <a:lumMod val="50000"/>
                  </a:schemeClr>
                </a:solidFill>
              </a:rPr>
              <a:t>Из этой презентации Вы узнаете:</a:t>
            </a:r>
            <a:r>
              <a:rPr lang="ru-RU" sz="3100" dirty="0" smtClean="0">
                <a:solidFill>
                  <a:schemeClr val="accent2">
                    <a:lumMod val="50000"/>
                  </a:schemeClr>
                </a:solidFill>
              </a:rPr>
              <a:t/>
            </a:r>
            <a:br>
              <a:rPr lang="ru-RU" sz="3100" dirty="0" smtClean="0">
                <a:solidFill>
                  <a:schemeClr val="accent2">
                    <a:lumMod val="50000"/>
                  </a:schemeClr>
                </a:solidFill>
              </a:rPr>
            </a:br>
            <a:r>
              <a:rPr lang="ru-RU" sz="3100" dirty="0" smtClean="0">
                <a:solidFill>
                  <a:schemeClr val="accent2">
                    <a:lumMod val="50000"/>
                  </a:schemeClr>
                </a:solidFill>
              </a:rPr>
              <a:t>1.Адаптация ребенка к детскому саду.</a:t>
            </a:r>
            <a:br>
              <a:rPr lang="ru-RU" sz="3100" dirty="0" smtClean="0">
                <a:solidFill>
                  <a:schemeClr val="accent2">
                    <a:lumMod val="50000"/>
                  </a:schemeClr>
                </a:solidFill>
              </a:rPr>
            </a:br>
            <a:r>
              <a:rPr lang="ru-RU" sz="3100" dirty="0" smtClean="0">
                <a:solidFill>
                  <a:schemeClr val="accent2">
                    <a:lumMod val="50000"/>
                  </a:schemeClr>
                </a:solidFill>
              </a:rPr>
              <a:t>2.Что запрещено приносить в детский сад.</a:t>
            </a:r>
            <a:br>
              <a:rPr lang="ru-RU" sz="3100" dirty="0" smtClean="0">
                <a:solidFill>
                  <a:schemeClr val="accent2">
                    <a:lumMod val="50000"/>
                  </a:schemeClr>
                </a:solidFill>
              </a:rPr>
            </a:br>
            <a:r>
              <a:rPr lang="ru-RU" sz="3100" dirty="0" smtClean="0">
                <a:solidFill>
                  <a:schemeClr val="accent2">
                    <a:lumMod val="50000"/>
                  </a:schemeClr>
                </a:solidFill>
              </a:rPr>
              <a:t>3.Питание дошкольников в детском саду.</a:t>
            </a:r>
            <a:br>
              <a:rPr lang="ru-RU" sz="3100" dirty="0" smtClean="0">
                <a:solidFill>
                  <a:schemeClr val="accent2">
                    <a:lumMod val="50000"/>
                  </a:schemeClr>
                </a:solidFill>
              </a:rPr>
            </a:br>
            <a:r>
              <a:rPr lang="ru-RU" sz="3100" dirty="0" smtClean="0">
                <a:solidFill>
                  <a:schemeClr val="accent2">
                    <a:lumMod val="50000"/>
                  </a:schemeClr>
                </a:solidFill>
              </a:rPr>
              <a:t>4.О вакцинации детей против гриппа.</a:t>
            </a:r>
            <a:endParaRPr lang="ru-RU" sz="3100" dirty="0">
              <a:solidFill>
                <a:schemeClr val="accent2">
                  <a:lumMod val="50000"/>
                </a:schemeClr>
              </a:solidFill>
            </a:endParaRPr>
          </a:p>
        </p:txBody>
      </p:sp>
      <p:sp>
        <p:nvSpPr>
          <p:cNvPr id="4" name="Подзаголовок 3"/>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677863" y="612475"/>
            <a:ext cx="8596312" cy="884538"/>
          </a:xfrm>
        </p:spPr>
        <p:txBody>
          <a:bodyPr>
            <a:normAutofit/>
          </a:bodyPr>
          <a:lstStyle/>
          <a:p>
            <a:pPr algn="ctr"/>
            <a:r>
              <a:rPr lang="ru-RU" sz="3200" dirty="0" smtClean="0">
                <a:solidFill>
                  <a:schemeClr val="accent2">
                    <a:lumMod val="50000"/>
                  </a:schemeClr>
                </a:solidFill>
              </a:rPr>
              <a:t>Организация питания.</a:t>
            </a:r>
          </a:p>
        </p:txBody>
      </p:sp>
      <p:sp>
        <p:nvSpPr>
          <p:cNvPr id="27650" name="Объект 2"/>
          <p:cNvSpPr>
            <a:spLocks noGrp="1"/>
          </p:cNvSpPr>
          <p:nvPr>
            <p:ph idx="1"/>
          </p:nvPr>
        </p:nvSpPr>
        <p:spPr>
          <a:xfrm>
            <a:off x="677863" y="1497013"/>
            <a:ext cx="8596312" cy="4644995"/>
          </a:xfrm>
        </p:spPr>
        <p:txBody>
          <a:bodyPr/>
          <a:lstStyle/>
          <a:p>
            <a:r>
              <a:rPr lang="ru-RU" b="1" dirty="0" smtClean="0">
                <a:solidFill>
                  <a:schemeClr val="accent2">
                    <a:lumMod val="50000"/>
                  </a:schemeClr>
                </a:solidFill>
              </a:rPr>
              <a:t>Организация Питания в МКДОУ детский сад № 52 осуществляется в соответствии с требованиями СанПиН. В детском саду организовано </a:t>
            </a:r>
            <a:r>
              <a:rPr lang="ru-RU" b="1" dirty="0" smtClean="0">
                <a:solidFill>
                  <a:schemeClr val="accent2">
                    <a:lumMod val="50000"/>
                  </a:schemeClr>
                </a:solidFill>
              </a:rPr>
              <a:t>3-х </a:t>
            </a:r>
            <a:r>
              <a:rPr lang="ru-RU" b="1" dirty="0" smtClean="0">
                <a:solidFill>
                  <a:schemeClr val="accent2">
                    <a:lumMod val="50000"/>
                  </a:schemeClr>
                </a:solidFill>
              </a:rPr>
              <a:t>разовое </a:t>
            </a:r>
            <a:r>
              <a:rPr lang="ru-RU" b="1" dirty="0" smtClean="0">
                <a:solidFill>
                  <a:schemeClr val="accent2">
                    <a:lumMod val="50000"/>
                  </a:schemeClr>
                </a:solidFill>
              </a:rPr>
              <a:t>питание</a:t>
            </a:r>
            <a:r>
              <a:rPr lang="en-US" b="1" dirty="0" smtClean="0">
                <a:solidFill>
                  <a:schemeClr val="accent2">
                    <a:lumMod val="50000"/>
                  </a:schemeClr>
                </a:solidFill>
              </a:rPr>
              <a:t> (</a:t>
            </a:r>
            <a:r>
              <a:rPr lang="ru-RU" b="1" dirty="0" smtClean="0">
                <a:solidFill>
                  <a:schemeClr val="accent2">
                    <a:lumMod val="50000"/>
                  </a:schemeClr>
                </a:solidFill>
              </a:rPr>
              <a:t>завтрак, второй завтрак, обед, полдник). </a:t>
            </a:r>
            <a:r>
              <a:rPr lang="ru-RU" b="1" dirty="0" smtClean="0">
                <a:solidFill>
                  <a:schemeClr val="accent2">
                    <a:lumMod val="50000"/>
                  </a:schemeClr>
                </a:solidFill>
              </a:rPr>
              <a:t>Меню  утверждается руководителем Учреждения,  обеспечивает сбалансированное питания в соответствии с  возрастом детей и временем пребывания в детском саду по нормам, утвержденным санитарно-эпидемиологическими требованиями.</a:t>
            </a:r>
          </a:p>
          <a:p>
            <a:endParaRPr lang="ru-RU" b="1" dirty="0" smtClean="0">
              <a:solidFill>
                <a:schemeClr val="accent2">
                  <a:lumMod val="50000"/>
                </a:schemeClr>
              </a:solidFill>
            </a:endParaRPr>
          </a:p>
          <a:p>
            <a:r>
              <a:rPr lang="ru-RU" b="1" dirty="0" smtClean="0">
                <a:solidFill>
                  <a:schemeClr val="accent2">
                    <a:lumMod val="50000"/>
                  </a:schemeClr>
                </a:solidFill>
              </a:rPr>
              <a:t>  Выдача готовой продукции разрешается только после проведения приемного контроля </a:t>
            </a:r>
            <a:r>
              <a:rPr lang="ru-RU" b="1" dirty="0" err="1" smtClean="0">
                <a:solidFill>
                  <a:schemeClr val="accent2">
                    <a:lumMod val="50000"/>
                  </a:schemeClr>
                </a:solidFill>
              </a:rPr>
              <a:t>бракеражной</a:t>
            </a:r>
            <a:r>
              <a:rPr lang="ru-RU" b="1" dirty="0" smtClean="0">
                <a:solidFill>
                  <a:schemeClr val="accent2">
                    <a:lumMod val="50000"/>
                  </a:schemeClr>
                </a:solidFill>
              </a:rPr>
              <a:t> комиссии в составе повара, представителя </a:t>
            </a:r>
            <a:r>
              <a:rPr lang="ru-RU" b="1" dirty="0" smtClean="0">
                <a:solidFill>
                  <a:schemeClr val="accent2">
                    <a:lumMod val="50000"/>
                  </a:schemeClr>
                </a:solidFill>
              </a:rPr>
              <a:t>администрации, родительским контролем. </a:t>
            </a:r>
            <a:r>
              <a:rPr lang="ru-RU" b="1" dirty="0" smtClean="0">
                <a:solidFill>
                  <a:schemeClr val="accent2">
                    <a:lumMod val="50000"/>
                  </a:schemeClr>
                </a:solidFill>
              </a:rPr>
              <a:t>В детском саду проводится круглогодичная искусственная С-витаминизация готовых блюд.</a:t>
            </a:r>
          </a:p>
          <a:p>
            <a:endParaRPr lang="ru-RU" b="1" dirty="0" smtClean="0">
              <a:solidFill>
                <a:schemeClr val="accent2">
                  <a:lumMod val="50000"/>
                </a:schemeClr>
              </a:solidFill>
            </a:endParaRPr>
          </a:p>
          <a:p>
            <a:endParaRPr lang="ru-RU" dirty="0" smtClean="0"/>
          </a:p>
        </p:txBody>
      </p:sp>
      <p:pic>
        <p:nvPicPr>
          <p:cNvPr id="27651" name="Рисунок 3"/>
          <p:cNvPicPr>
            <a:picLocks noChangeAspect="1"/>
          </p:cNvPicPr>
          <p:nvPr/>
        </p:nvPicPr>
        <p:blipFill>
          <a:blip r:embed="rId2" cstate="print"/>
          <a:srcRect/>
          <a:stretch>
            <a:fillRect/>
          </a:stretch>
        </p:blipFill>
        <p:spPr bwMode="auto">
          <a:xfrm>
            <a:off x="8945592" y="3657600"/>
            <a:ext cx="2897966" cy="25151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
            <a:ext cx="8596312" cy="1061050"/>
          </a:xfrm>
        </p:spPr>
        <p:txBody>
          <a:bodyPr rtlCol="0">
            <a:normAutofit fontScale="90000"/>
          </a:bodyPr>
          <a:lstStyle/>
          <a:p>
            <a:pPr fontAlgn="auto">
              <a:spcAft>
                <a:spcPts val="0"/>
              </a:spcAft>
              <a:defRPr/>
            </a:pPr>
            <a:r>
              <a:rPr lang="ru-RU" dirty="0"/>
              <a:t/>
            </a:r>
            <a:br>
              <a:rPr lang="ru-RU" dirty="0"/>
            </a:br>
            <a:r>
              <a:rPr lang="ru-RU" b="1" dirty="0">
                <a:solidFill>
                  <a:schemeClr val="accent2">
                    <a:lumMod val="50000"/>
                  </a:schemeClr>
                </a:solidFill>
              </a:rPr>
              <a:t>Основные принципы организации питания в Учреждении следующие:</a:t>
            </a:r>
            <a:r>
              <a:rPr lang="ru-RU" dirty="0"/>
              <a:t/>
            </a:r>
            <a:br>
              <a:rPr lang="ru-RU" dirty="0"/>
            </a:br>
            <a:endParaRPr lang="ru-RU" dirty="0"/>
          </a:p>
        </p:txBody>
      </p:sp>
      <p:sp>
        <p:nvSpPr>
          <p:cNvPr id="28674" name="Объект 2"/>
          <p:cNvSpPr>
            <a:spLocks noGrp="1"/>
          </p:cNvSpPr>
          <p:nvPr>
            <p:ph idx="1"/>
          </p:nvPr>
        </p:nvSpPr>
        <p:spPr>
          <a:xfrm>
            <a:off x="423863" y="1841500"/>
            <a:ext cx="8850312" cy="4811713"/>
          </a:xfrm>
        </p:spPr>
        <p:txBody>
          <a:bodyPr/>
          <a:lstStyle/>
          <a:p>
            <a:r>
              <a:rPr lang="ru-RU" b="1" dirty="0" smtClean="0">
                <a:solidFill>
                  <a:schemeClr val="accent2">
                    <a:lumMod val="50000"/>
                  </a:schemeClr>
                </a:solidFill>
              </a:rPr>
              <a:t>Соответствие энергетической ценности рациона </a:t>
            </a:r>
            <a:r>
              <a:rPr lang="ru-RU" b="1" dirty="0" err="1" smtClean="0">
                <a:solidFill>
                  <a:schemeClr val="accent2">
                    <a:lumMod val="50000"/>
                  </a:schemeClr>
                </a:solidFill>
              </a:rPr>
              <a:t>энергозатратам</a:t>
            </a:r>
            <a:r>
              <a:rPr lang="ru-RU" b="1" dirty="0" smtClean="0">
                <a:solidFill>
                  <a:schemeClr val="accent2">
                    <a:lumMod val="50000"/>
                  </a:schemeClr>
                </a:solidFill>
              </a:rPr>
              <a:t> ребенка.</a:t>
            </a:r>
          </a:p>
          <a:p>
            <a:r>
              <a:rPr lang="ru-RU" b="1" dirty="0" smtClean="0">
                <a:solidFill>
                  <a:schemeClr val="accent2">
                    <a:lumMod val="50000"/>
                  </a:schemeClr>
                </a:solidFill>
              </a:rPr>
              <a:t>Сбалансированность в рационе всех заменимых и незаменимых пищевых веществ.</a:t>
            </a:r>
          </a:p>
          <a:p>
            <a:r>
              <a:rPr lang="ru-RU" b="1" dirty="0" smtClean="0">
                <a:solidFill>
                  <a:schemeClr val="accent2">
                    <a:lumMod val="50000"/>
                  </a:schemeClr>
                </a:solidFill>
              </a:rPr>
              <a:t>Максимальное разнообразие продуктов и блюд, обеспечивающих сбалансированность рациона.</a:t>
            </a:r>
          </a:p>
          <a:p>
            <a:r>
              <a:rPr lang="ru-RU" b="1" dirty="0" smtClean="0">
                <a:solidFill>
                  <a:schemeClr val="accent2">
                    <a:lumMod val="50000"/>
                  </a:schemeClr>
                </a:solidFill>
              </a:rPr>
              <a:t>Правильная технологическая и кулинарная обработка продуктов, направленная на сохранность их исходной пищевой ценности, а также высокие вкусовые качества блюд.</a:t>
            </a:r>
          </a:p>
          <a:p>
            <a:r>
              <a:rPr lang="ru-RU" b="1" dirty="0" smtClean="0">
                <a:solidFill>
                  <a:schemeClr val="accent2">
                    <a:lumMod val="50000"/>
                  </a:schemeClr>
                </a:solidFill>
              </a:rPr>
              <a:t>Оптимальный режим питания, обстановка, формирующая у детей навыки культуры приема пищи.</a:t>
            </a:r>
          </a:p>
          <a:p>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379563"/>
            <a:ext cx="8596312" cy="1199072"/>
          </a:xfrm>
        </p:spPr>
        <p:txBody>
          <a:bodyPr rtlCol="0">
            <a:normAutofit/>
          </a:bodyPr>
          <a:lstStyle/>
          <a:p>
            <a:pPr fontAlgn="auto">
              <a:spcAft>
                <a:spcPts val="0"/>
              </a:spcAft>
              <a:defRPr/>
            </a:pPr>
            <a:r>
              <a:rPr lang="ru-RU" sz="2800" b="1" dirty="0">
                <a:solidFill>
                  <a:schemeClr val="accent2">
                    <a:lumMod val="50000"/>
                  </a:schemeClr>
                </a:solidFill>
              </a:rPr>
              <a:t>Контроль организации питания детей в группах включает в себя следующие позиции: </a:t>
            </a:r>
          </a:p>
        </p:txBody>
      </p:sp>
      <p:sp>
        <p:nvSpPr>
          <p:cNvPr id="3" name="Объект 2"/>
          <p:cNvSpPr>
            <a:spLocks noGrp="1"/>
          </p:cNvSpPr>
          <p:nvPr>
            <p:ph idx="1"/>
          </p:nvPr>
        </p:nvSpPr>
        <p:spPr>
          <a:xfrm>
            <a:off x="1345721" y="1449239"/>
            <a:ext cx="7928454" cy="4960188"/>
          </a:xfrm>
        </p:spPr>
        <p:txBody>
          <a:bodyPr rtlCol="0">
            <a:normAutofit fontScale="85000" lnSpcReduction="20000"/>
          </a:bodyPr>
          <a:lstStyle/>
          <a:p>
            <a:pPr fontAlgn="auto">
              <a:spcAft>
                <a:spcPts val="0"/>
              </a:spcAft>
              <a:buNone/>
              <a:defRPr/>
            </a:pPr>
            <a:r>
              <a:rPr lang="ru-RU" sz="1400" b="1" dirty="0" smtClean="0">
                <a:solidFill>
                  <a:schemeClr val="accent2">
                    <a:lumMod val="50000"/>
                  </a:schemeClr>
                </a:solidFill>
              </a:rPr>
              <a:t>гигиеническая </a:t>
            </a:r>
            <a:r>
              <a:rPr lang="ru-RU" sz="1400" b="1" dirty="0">
                <a:solidFill>
                  <a:schemeClr val="accent2">
                    <a:lumMod val="50000"/>
                  </a:schemeClr>
                </a:solidFill>
              </a:rPr>
              <a:t>обстановка;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санитарное </a:t>
            </a:r>
            <a:r>
              <a:rPr lang="ru-RU" sz="1400" b="1" dirty="0">
                <a:solidFill>
                  <a:schemeClr val="accent2">
                    <a:lumMod val="50000"/>
                  </a:schemeClr>
                </a:solidFill>
              </a:rPr>
              <a:t>состояние;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размещение </a:t>
            </a:r>
            <a:r>
              <a:rPr lang="ru-RU" sz="1400" b="1" dirty="0">
                <a:solidFill>
                  <a:schemeClr val="accent2">
                    <a:lumMod val="50000"/>
                  </a:schemeClr>
                </a:solidFill>
              </a:rPr>
              <a:t>столовой мебели;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своевременность </a:t>
            </a:r>
            <a:r>
              <a:rPr lang="ru-RU" sz="1400" b="1" dirty="0">
                <a:solidFill>
                  <a:schemeClr val="accent2">
                    <a:lumMod val="50000"/>
                  </a:schemeClr>
                </a:solidFill>
              </a:rPr>
              <a:t>доставки пищи в группу;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сервировка </a:t>
            </a:r>
            <a:r>
              <a:rPr lang="ru-RU" sz="1400" b="1" dirty="0">
                <a:solidFill>
                  <a:schemeClr val="accent2">
                    <a:lumMod val="50000"/>
                  </a:schemeClr>
                </a:solidFill>
              </a:rPr>
              <a:t>стола;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учет </a:t>
            </a:r>
            <a:r>
              <a:rPr lang="ru-RU" sz="1400" b="1" dirty="0">
                <a:solidFill>
                  <a:schemeClr val="accent2">
                    <a:lumMod val="50000"/>
                  </a:schemeClr>
                </a:solidFill>
              </a:rPr>
              <a:t>требований сервировки стола в соответствии с возрастом детей;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эстетика </a:t>
            </a:r>
            <a:r>
              <a:rPr lang="ru-RU" sz="1400" b="1" dirty="0">
                <a:solidFill>
                  <a:schemeClr val="accent2">
                    <a:lumMod val="50000"/>
                  </a:schemeClr>
                </a:solidFill>
              </a:rPr>
              <a:t>стола;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оценка </a:t>
            </a:r>
            <a:r>
              <a:rPr lang="ru-RU" sz="1400" b="1" dirty="0">
                <a:solidFill>
                  <a:schemeClr val="accent2">
                    <a:lumMod val="50000"/>
                  </a:schemeClr>
                </a:solidFill>
              </a:rPr>
              <a:t>деятельности дежурных;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выполнение </a:t>
            </a:r>
            <a:r>
              <a:rPr lang="ru-RU" sz="1400" b="1" dirty="0">
                <a:solidFill>
                  <a:schemeClr val="accent2">
                    <a:lumMod val="50000"/>
                  </a:schemeClr>
                </a:solidFill>
              </a:rPr>
              <a:t>режима питания;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подготовка </a:t>
            </a:r>
            <a:r>
              <a:rPr lang="ru-RU" sz="1400" b="1" dirty="0">
                <a:solidFill>
                  <a:schemeClr val="accent2">
                    <a:lumMod val="50000"/>
                  </a:schemeClr>
                </a:solidFill>
              </a:rPr>
              <a:t>детей к приему пищи</a:t>
            </a:r>
            <a:r>
              <a:rPr lang="ru-RU" sz="1400" b="1" dirty="0" smtClean="0">
                <a:solidFill>
                  <a:schemeClr val="accent2">
                    <a:lumMod val="50000"/>
                  </a:schemeClr>
                </a:solidFill>
              </a:rPr>
              <a:t>;</a:t>
            </a:r>
          </a:p>
          <a:p>
            <a:pPr fontAlgn="auto">
              <a:spcAft>
                <a:spcPts val="0"/>
              </a:spcAft>
              <a:buFont typeface="Wingdings 3" charset="2"/>
              <a:buChar char=""/>
              <a:defRPr/>
            </a:pPr>
            <a:r>
              <a:rPr lang="ru-RU" sz="1400" b="1" dirty="0" smtClean="0">
                <a:solidFill>
                  <a:schemeClr val="accent2">
                    <a:lumMod val="50000"/>
                  </a:schemeClr>
                </a:solidFill>
              </a:rPr>
              <a:t> </a:t>
            </a:r>
            <a:r>
              <a:rPr lang="ru-RU" sz="1400" b="1" dirty="0">
                <a:solidFill>
                  <a:schemeClr val="accent2">
                    <a:lumMod val="50000"/>
                  </a:schemeClr>
                </a:solidFill>
              </a:rPr>
              <a:t>настроение детей и их общение;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организация </a:t>
            </a:r>
            <a:r>
              <a:rPr lang="ru-RU" sz="1400" b="1" dirty="0">
                <a:solidFill>
                  <a:schemeClr val="accent2">
                    <a:lumMod val="50000"/>
                  </a:schemeClr>
                </a:solidFill>
              </a:rPr>
              <a:t>гигиенических процедур в зависимости от возраста</a:t>
            </a:r>
            <a:r>
              <a:rPr lang="ru-RU" sz="1400" b="1" dirty="0" smtClean="0">
                <a:solidFill>
                  <a:schemeClr val="accent2">
                    <a:lumMod val="50000"/>
                  </a:schemeClr>
                </a:solidFill>
              </a:rPr>
              <a:t>;</a:t>
            </a:r>
          </a:p>
          <a:p>
            <a:pPr fontAlgn="auto">
              <a:spcAft>
                <a:spcPts val="0"/>
              </a:spcAft>
              <a:buFont typeface="Wingdings 3" charset="2"/>
              <a:buChar char=""/>
              <a:defRPr/>
            </a:pPr>
            <a:r>
              <a:rPr lang="ru-RU" sz="1400" b="1" dirty="0" smtClean="0">
                <a:solidFill>
                  <a:schemeClr val="accent2">
                    <a:lumMod val="50000"/>
                  </a:schemeClr>
                </a:solidFill>
              </a:rPr>
              <a:t> </a:t>
            </a:r>
            <a:r>
              <a:rPr lang="ru-RU" sz="1400" b="1" dirty="0">
                <a:solidFill>
                  <a:schemeClr val="accent2">
                    <a:lumMod val="50000"/>
                  </a:schemeClr>
                </a:solidFill>
              </a:rPr>
              <a:t>руководство воспитателя;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обстановка </a:t>
            </a:r>
            <a:r>
              <a:rPr lang="ru-RU" sz="1400" b="1" dirty="0">
                <a:solidFill>
                  <a:schemeClr val="accent2">
                    <a:lumMod val="50000"/>
                  </a:schemeClr>
                </a:solidFill>
              </a:rPr>
              <a:t>в группе во время приема пищи</a:t>
            </a:r>
            <a:r>
              <a:rPr lang="ru-RU" sz="1400" b="1" dirty="0" smtClean="0">
                <a:solidFill>
                  <a:schemeClr val="accent2">
                    <a:lumMod val="50000"/>
                  </a:schemeClr>
                </a:solidFill>
              </a:rPr>
              <a:t>;</a:t>
            </a:r>
          </a:p>
          <a:p>
            <a:pPr fontAlgn="auto">
              <a:spcAft>
                <a:spcPts val="0"/>
              </a:spcAft>
              <a:buFont typeface="Wingdings 3" charset="2"/>
              <a:buChar char=""/>
              <a:defRPr/>
            </a:pPr>
            <a:r>
              <a:rPr lang="ru-RU" sz="1400" b="1" dirty="0" smtClean="0">
                <a:solidFill>
                  <a:schemeClr val="accent2">
                    <a:lumMod val="50000"/>
                  </a:schemeClr>
                </a:solidFill>
              </a:rPr>
              <a:t> </a:t>
            </a:r>
            <a:r>
              <a:rPr lang="ru-RU" sz="1400" b="1" dirty="0">
                <a:solidFill>
                  <a:schemeClr val="accent2">
                    <a:lumMod val="50000"/>
                  </a:schemeClr>
                </a:solidFill>
              </a:rPr>
              <a:t>посадка детей за столом;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умение </a:t>
            </a:r>
            <a:r>
              <a:rPr lang="ru-RU" sz="1400" b="1" dirty="0">
                <a:solidFill>
                  <a:schemeClr val="accent2">
                    <a:lumMod val="50000"/>
                  </a:schemeClr>
                </a:solidFill>
              </a:rPr>
              <a:t>детей пользоваться столовыми приборами;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культура </a:t>
            </a:r>
            <a:r>
              <a:rPr lang="ru-RU" sz="1400" b="1" dirty="0">
                <a:solidFill>
                  <a:schemeClr val="accent2">
                    <a:lumMod val="50000"/>
                  </a:schemeClr>
                </a:solidFill>
              </a:rPr>
              <a:t>подачи второго блюда; </a:t>
            </a:r>
            <a:endParaRPr lang="ru-RU" sz="1400" b="1" dirty="0" smtClean="0">
              <a:solidFill>
                <a:schemeClr val="accent2">
                  <a:lumMod val="50000"/>
                </a:schemeClr>
              </a:solidFill>
            </a:endParaRPr>
          </a:p>
          <a:p>
            <a:pPr fontAlgn="auto">
              <a:spcAft>
                <a:spcPts val="0"/>
              </a:spcAft>
              <a:buFont typeface="Wingdings 3" charset="2"/>
              <a:buChar char=""/>
              <a:defRPr/>
            </a:pPr>
            <a:r>
              <a:rPr lang="ru-RU" sz="1400" b="1" dirty="0" smtClean="0">
                <a:solidFill>
                  <a:schemeClr val="accent2">
                    <a:lumMod val="50000"/>
                  </a:schemeClr>
                </a:solidFill>
              </a:rPr>
              <a:t>культура </a:t>
            </a:r>
            <a:r>
              <a:rPr lang="ru-RU" sz="1400" b="1" dirty="0">
                <a:solidFill>
                  <a:schemeClr val="accent2">
                    <a:lumMod val="50000"/>
                  </a:schemeClr>
                </a:solidFill>
              </a:rPr>
              <a:t>поведения за столом.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677863" y="336430"/>
            <a:ext cx="8596312" cy="724020"/>
          </a:xfrm>
        </p:spPr>
        <p:txBody>
          <a:bodyPr>
            <a:normAutofit/>
          </a:bodyPr>
          <a:lstStyle/>
          <a:p>
            <a:pPr algn="ctr"/>
            <a:r>
              <a:rPr lang="ru-RU" sz="3200" b="1" dirty="0" smtClean="0">
                <a:solidFill>
                  <a:schemeClr val="accent2">
                    <a:lumMod val="50000"/>
                  </a:schemeClr>
                </a:solidFill>
              </a:rPr>
              <a:t>Советы родителям</a:t>
            </a:r>
          </a:p>
        </p:txBody>
      </p:sp>
      <p:sp>
        <p:nvSpPr>
          <p:cNvPr id="30722" name="Объект 2"/>
          <p:cNvSpPr>
            <a:spLocks noGrp="1"/>
          </p:cNvSpPr>
          <p:nvPr>
            <p:ph idx="1"/>
          </p:nvPr>
        </p:nvSpPr>
        <p:spPr>
          <a:xfrm>
            <a:off x="677863" y="1192213"/>
            <a:ext cx="8596312" cy="5327650"/>
          </a:xfrm>
        </p:spPr>
        <p:txBody>
          <a:bodyPr/>
          <a:lstStyle/>
          <a:p>
            <a:r>
              <a:rPr lang="ru-RU" sz="2000" b="1" dirty="0" smtClean="0">
                <a:solidFill>
                  <a:schemeClr val="accent2">
                    <a:lumMod val="50000"/>
                  </a:schemeClr>
                </a:solidFill>
              </a:rPr>
              <a:t>Рациональное питание детей – необходимое условие обеспечения здоровья устойчивости к действию инфекций и других неблагоприятных факторов. </a:t>
            </a:r>
          </a:p>
          <a:p>
            <a:r>
              <a:rPr lang="ru-RU" sz="2000" b="1" dirty="0" smtClean="0">
                <a:solidFill>
                  <a:schemeClr val="accent2">
                    <a:lumMod val="50000"/>
                  </a:schemeClr>
                </a:solidFill>
              </a:rPr>
              <a:t>способности к обучению и работоспособности во все возрастные периоды.</a:t>
            </a:r>
          </a:p>
          <a:p>
            <a:r>
              <a:rPr lang="ru-RU" sz="2000" b="1" dirty="0" smtClean="0">
                <a:solidFill>
                  <a:schemeClr val="accent2">
                    <a:lumMod val="50000"/>
                  </a:schemeClr>
                </a:solidFill>
              </a:rPr>
              <a:t>Правильное питание – это основа длительной и плодотворной жизни, залог здоровья, бодрости, гарантия от появления различных недугов.</a:t>
            </a:r>
          </a:p>
          <a:p>
            <a:endParaRPr lang="ru-RU" dirty="0" smtClean="0"/>
          </a:p>
        </p:txBody>
      </p:sp>
      <p:pic>
        <p:nvPicPr>
          <p:cNvPr id="30723" name="Рисунок 3"/>
          <p:cNvPicPr>
            <a:picLocks noChangeAspect="1"/>
          </p:cNvPicPr>
          <p:nvPr/>
        </p:nvPicPr>
        <p:blipFill>
          <a:blip r:embed="rId2" cstate="print"/>
          <a:srcRect/>
          <a:stretch>
            <a:fillRect/>
          </a:stretch>
        </p:blipFill>
        <p:spPr bwMode="auto">
          <a:xfrm>
            <a:off x="5571527" y="4073507"/>
            <a:ext cx="3407666" cy="234454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677863" y="457200"/>
            <a:ext cx="8596312" cy="908050"/>
          </a:xfrm>
        </p:spPr>
        <p:txBody>
          <a:bodyPr>
            <a:normAutofit fontScale="90000"/>
          </a:bodyPr>
          <a:lstStyle/>
          <a:p>
            <a:r>
              <a:rPr lang="ru-RU" b="1" dirty="0" smtClean="0">
                <a:solidFill>
                  <a:schemeClr val="accent2">
                    <a:lumMod val="50000"/>
                  </a:schemeClr>
                </a:solidFill>
              </a:rPr>
              <a:t>Основные принципы здорового питания:</a:t>
            </a:r>
          </a:p>
        </p:txBody>
      </p:sp>
      <p:sp>
        <p:nvSpPr>
          <p:cNvPr id="3" name="Объект 2"/>
          <p:cNvSpPr>
            <a:spLocks noGrp="1"/>
          </p:cNvSpPr>
          <p:nvPr>
            <p:ph idx="1"/>
          </p:nvPr>
        </p:nvSpPr>
        <p:spPr>
          <a:xfrm>
            <a:off x="819509" y="1199072"/>
            <a:ext cx="8454666" cy="4934309"/>
          </a:xfrm>
        </p:spPr>
        <p:txBody>
          <a:bodyPr rtlCol="0">
            <a:normAutofit/>
          </a:bodyPr>
          <a:lstStyle/>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b="1" dirty="0">
                <a:solidFill>
                  <a:schemeClr val="accent2">
                    <a:lumMod val="50000"/>
                  </a:schemeClr>
                </a:solidFill>
              </a:rPr>
              <a:t>энергетическая ценность должна соответствовать возрасту; завтрак должен составлять 25% суточной энергетической ценности, обед – до 40%, полдник – 10%, а ужин 25%;</a:t>
            </a:r>
          </a:p>
          <a:p>
            <a:pPr fontAlgn="auto">
              <a:spcAft>
                <a:spcPts val="0"/>
              </a:spcAft>
              <a:buFont typeface="Wingdings 3" charset="2"/>
              <a:buChar char=""/>
              <a:defRPr/>
            </a:pPr>
            <a:r>
              <a:rPr lang="ru-RU" b="1" dirty="0">
                <a:solidFill>
                  <a:schemeClr val="accent2">
                    <a:lumMod val="50000"/>
                  </a:schemeClr>
                </a:solidFill>
              </a:rPr>
              <a:t>режим питания дошкольника организован или родителями или </a:t>
            </a:r>
            <a:r>
              <a:rPr lang="ru-RU" b="1" dirty="0" smtClean="0">
                <a:solidFill>
                  <a:schemeClr val="accent2">
                    <a:lumMod val="50000"/>
                  </a:schemeClr>
                </a:solidFill>
              </a:rPr>
              <a:t>дошкольным </a:t>
            </a:r>
            <a:r>
              <a:rPr lang="ru-RU" b="1" dirty="0">
                <a:solidFill>
                  <a:schemeClr val="accent2">
                    <a:lumMod val="50000"/>
                  </a:schemeClr>
                </a:solidFill>
              </a:rPr>
              <a:t>учреждением с соблюдением санитарных норм; часы приема пищи должны быть строго постоянными,  не менее 4 раз в </a:t>
            </a:r>
            <a:r>
              <a:rPr lang="ru-RU" b="1" dirty="0" smtClean="0">
                <a:solidFill>
                  <a:schemeClr val="accent2">
                    <a:lumMod val="50000"/>
                  </a:schemeClr>
                </a:solidFill>
              </a:rPr>
              <a:t>сутки;</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все пищевые факторы должны быть сбалансированы</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Из круп отдайте предпочтение перловой, пшенной – в них есть клетчатка</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smtClean="0">
                <a:solidFill>
                  <a:schemeClr val="accent2">
                    <a:lumMod val="50000"/>
                  </a:schemeClr>
                </a:solidFill>
              </a:rPr>
              <a:t>Рацион </a:t>
            </a:r>
            <a:r>
              <a:rPr lang="ru-RU" b="1" dirty="0">
                <a:solidFill>
                  <a:schemeClr val="accent2">
                    <a:lumMod val="50000"/>
                  </a:schemeClr>
                </a:solidFill>
              </a:rPr>
              <a:t>ребенка – дошкольника: теплая и горячая пища не менее ¾ всего дневного рациона. И, конечно, основа – мясо, рыба, молочные продукты, макароны, крупы, хлеб, овощи и фрукты.</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5991" y="491707"/>
            <a:ext cx="10018683" cy="5952226"/>
          </a:xfrm>
        </p:spPr>
        <p:txBody>
          <a:bodyPr rtlCol="0">
            <a:normAutofit fontScale="92500" lnSpcReduction="20000"/>
          </a:bodyPr>
          <a:lstStyle/>
          <a:p>
            <a:pPr fontAlgn="auto">
              <a:spcAft>
                <a:spcPts val="0"/>
              </a:spcAft>
              <a:buFont typeface="Wingdings 3" charset="2"/>
              <a:buChar char=""/>
              <a:defRPr/>
            </a:pPr>
            <a:r>
              <a:rPr lang="ru-RU" b="1" dirty="0">
                <a:solidFill>
                  <a:schemeClr val="accent2">
                    <a:lumMod val="50000"/>
                  </a:schemeClr>
                </a:solidFill>
              </a:rPr>
              <a:t>Белок. Организм растет, и только белок является строительным материалом. Источником </a:t>
            </a:r>
            <a:r>
              <a:rPr lang="ru-RU" b="1" dirty="0" err="1">
                <a:solidFill>
                  <a:schemeClr val="accent2">
                    <a:lumMod val="50000"/>
                  </a:schemeClr>
                </a:solidFill>
              </a:rPr>
              <a:t>легкоусваиваемого</a:t>
            </a:r>
            <a:r>
              <a:rPr lang="ru-RU" b="1" dirty="0">
                <a:solidFill>
                  <a:schemeClr val="accent2">
                    <a:lumMod val="50000"/>
                  </a:schemeClr>
                </a:solidFill>
              </a:rPr>
              <a:t> белка является мясо, лучше, если это будет телятина, мясо кур и индейки. Рыбу предпочтительно взять нежирную: треску, судака, хек, минтай, горбушу</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Не угощайте ребенка деликатесами – икрой, копченостями. Можно получить раздражение нежной слизистой оболочки желудка, а пользы 0</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Можете прибегать и к жарению при приготовлении еды для ребенка, но сильно не зажаривайте. И все-таки лучше готовьте на пару котлетки и тефтельки или в соусе</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Не забывайте, что каждый день рацион питания ребенка должен состоять из молочных продуктов. Это могут быть кисломолочные – кефир, йогурт, ряженка, творог не более 5% жирности, молоко. Добавляйте молочные продукты в десерты, запеканки, каши, на бутерброды. </a:t>
            </a:r>
          </a:p>
          <a:p>
            <a:pPr fontAlgn="auto">
              <a:spcAft>
                <a:spcPts val="0"/>
              </a:spcAft>
              <a:buFont typeface="Wingdings 3" charset="2"/>
              <a:buChar char=""/>
              <a:defRPr/>
            </a:pPr>
            <a:r>
              <a:rPr lang="ru-RU" b="1" dirty="0">
                <a:solidFill>
                  <a:schemeClr val="accent2">
                    <a:lumMod val="50000"/>
                  </a:schemeClr>
                </a:solidFill>
              </a:rPr>
              <a:t>Ежедневно необходимо кормить ребенка овощами, фруктами и соками. В сутки дошкольник должен получать 250 г овощей, до 200 г картофеля, фруктов и ягод по сезону до 250 г. Витамины Ваш ребенок может получить только из свежих овощей-фруктов. Какие овощи? Пусть это будет капуста, огурцы, помидоры, редиска, салат, зелень укропа и петрушки. Соки и нектары тоже давайте каждый день. Если не поучается давать свежий сок, покупайте соки, предназначенные для детского питания</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Хлеб выбирайте правильный, из цельных зерен, ржаной, а макароны, сделанные из муки твердых сортов пшеницы</a:t>
            </a:r>
            <a:r>
              <a:rPr lang="ru-RU" b="1" dirty="0" smtClean="0">
                <a:solidFill>
                  <a:schemeClr val="accent2">
                    <a:lumMod val="50000"/>
                  </a:schemeClr>
                </a:solidFill>
              </a:rPr>
              <a:t>.</a:t>
            </a:r>
            <a:endParaRPr lang="ru-RU" b="1" dirty="0">
              <a:solidFill>
                <a:schemeClr val="accent2">
                  <a:lumMod val="50000"/>
                </a:schemeClr>
              </a:solidFill>
            </a:endParaRPr>
          </a:p>
          <a:p>
            <a:pPr fontAlgn="auto">
              <a:spcAft>
                <a:spcPts val="0"/>
              </a:spcAft>
              <a:buFont typeface="Wingdings 3" charset="2"/>
              <a:buChar char=""/>
              <a:defRPr/>
            </a:pPr>
            <a:r>
              <a:rPr lang="ru-RU" b="1" dirty="0" smtClean="0">
                <a:solidFill>
                  <a:schemeClr val="accent2">
                    <a:lumMod val="50000"/>
                  </a:schemeClr>
                </a:solidFill>
              </a:rPr>
              <a:t> </a:t>
            </a:r>
            <a:r>
              <a:rPr lang="ru-RU" b="1" dirty="0">
                <a:solidFill>
                  <a:schemeClr val="accent2">
                    <a:lumMod val="50000"/>
                  </a:schemeClr>
                </a:solidFill>
              </a:rPr>
              <a:t>Не давайте жирную пищу ребенку вечером. К ночи активность работы желудка сильно снижается у ребенка, и если пища не успеет перевариться до сна, то получите не только проблемы с пищеварением, но и с крепким сном!</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782638" y="336430"/>
            <a:ext cx="8597900" cy="471608"/>
          </a:xfrm>
        </p:spPr>
        <p:txBody>
          <a:bodyPr>
            <a:normAutofit fontScale="90000"/>
          </a:bodyPr>
          <a:lstStyle/>
          <a:p>
            <a:r>
              <a:rPr lang="ru-RU" b="1" dirty="0" smtClean="0">
                <a:solidFill>
                  <a:schemeClr val="accent2">
                    <a:lumMod val="50000"/>
                  </a:schemeClr>
                </a:solidFill>
              </a:rPr>
              <a:t>Что еще должен знать родитель?</a:t>
            </a:r>
          </a:p>
        </p:txBody>
      </p:sp>
      <p:sp>
        <p:nvSpPr>
          <p:cNvPr id="3" name="Объект 2"/>
          <p:cNvSpPr>
            <a:spLocks noGrp="1"/>
          </p:cNvSpPr>
          <p:nvPr>
            <p:ph idx="1"/>
          </p:nvPr>
        </p:nvSpPr>
        <p:spPr>
          <a:xfrm>
            <a:off x="677862" y="914400"/>
            <a:ext cx="9294273" cy="5279366"/>
          </a:xfrm>
        </p:spPr>
        <p:txBody>
          <a:bodyPr rtlCol="0">
            <a:normAutofit/>
          </a:bodyPr>
          <a:lstStyle/>
          <a:p>
            <a:pPr fontAlgn="auto">
              <a:spcAft>
                <a:spcPts val="0"/>
              </a:spcAft>
              <a:buFont typeface="Wingdings 3" charset="2"/>
              <a:buChar char=""/>
              <a:defRPr/>
            </a:pPr>
            <a:r>
              <a:rPr lang="ru-RU" b="1" dirty="0">
                <a:solidFill>
                  <a:schemeClr val="accent2">
                    <a:lumMod val="50000"/>
                  </a:schemeClr>
                </a:solidFill>
              </a:rPr>
              <a:t>Если Вы кормите ребенка дома после детсада, взгляните на меню дня перед уходом. Не готовьте те продукты или блюда, которые он </a:t>
            </a:r>
            <a:r>
              <a:rPr lang="ru-RU" b="1" dirty="0" smtClean="0">
                <a:solidFill>
                  <a:schemeClr val="accent2">
                    <a:lumMod val="50000"/>
                  </a:schemeClr>
                </a:solidFill>
              </a:rPr>
              <a:t>уже ел</a:t>
            </a:r>
            <a:r>
              <a:rPr lang="ru-RU" b="1" dirty="0">
                <a:solidFill>
                  <a:schemeClr val="accent2">
                    <a:lumMod val="50000"/>
                  </a:schemeClr>
                </a:solidFill>
              </a:rPr>
              <a:t>.</a:t>
            </a:r>
          </a:p>
          <a:p>
            <a:pPr fontAlgn="auto">
              <a:spcAft>
                <a:spcPts val="0"/>
              </a:spcAft>
              <a:buFont typeface="Wingdings 3" charset="2"/>
              <a:buChar char=""/>
              <a:defRPr/>
            </a:pPr>
            <a:r>
              <a:rPr lang="ru-RU" b="1" dirty="0">
                <a:solidFill>
                  <a:schemeClr val="accent2">
                    <a:lumMod val="50000"/>
                  </a:schemeClr>
                </a:solidFill>
              </a:rPr>
              <a:t>Основные продукты для ежедневно питания были перечислены, а вот такие, как твердый сыр, сметана, яйца, рыба – не для ежедневного приема, 1 раз в 2- дня.</a:t>
            </a:r>
          </a:p>
          <a:p>
            <a:pPr fontAlgn="auto">
              <a:spcAft>
                <a:spcPts val="0"/>
              </a:spcAft>
              <a:buFont typeface="Wingdings 3" charset="2"/>
              <a:buChar char=""/>
              <a:defRPr/>
            </a:pPr>
            <a:r>
              <a:rPr lang="ru-RU" b="1" dirty="0">
                <a:solidFill>
                  <a:schemeClr val="accent2">
                    <a:lumMod val="50000"/>
                  </a:schemeClr>
                </a:solidFill>
              </a:rPr>
              <a:t>Пищу готовьте безопасную, например, мясо не целым куском, а рубленное, чтобы ребенок не подавился.</a:t>
            </a:r>
          </a:p>
          <a:p>
            <a:pPr fontAlgn="auto">
              <a:spcAft>
                <a:spcPts val="0"/>
              </a:spcAft>
              <a:buFont typeface="Wingdings 3" charset="2"/>
              <a:buChar char=""/>
              <a:defRPr/>
            </a:pPr>
            <a:r>
              <a:rPr lang="ru-RU" b="1" dirty="0">
                <a:solidFill>
                  <a:schemeClr val="accent2">
                    <a:lumMod val="50000"/>
                  </a:schemeClr>
                </a:solidFill>
              </a:rPr>
              <a:t>Тоже относится и к рыбе: вынимайте все до оной кости, или делайте фарш.</a:t>
            </a:r>
          </a:p>
          <a:p>
            <a:pPr fontAlgn="auto">
              <a:spcAft>
                <a:spcPts val="0"/>
              </a:spcAft>
              <a:buFont typeface="Wingdings 3" charset="2"/>
              <a:buChar char=""/>
              <a:defRPr/>
            </a:pPr>
            <a:r>
              <a:rPr lang="ru-RU" b="1" dirty="0">
                <a:solidFill>
                  <a:schemeClr val="accent2">
                    <a:lumMod val="50000"/>
                  </a:schemeClr>
                </a:solidFill>
              </a:rPr>
              <a:t>Бывает, что ребенок отказывается есть ту или иную пищу. Не уговаривайте, не заставляйте. Поинтересуйтесь, почему не хочет, попробуйте сами. Вы же тоже не все едите. </a:t>
            </a:r>
          </a:p>
          <a:p>
            <a:pPr marL="0" indent="0" fontAlgn="auto">
              <a:spcAft>
                <a:spcPts val="0"/>
              </a:spcAft>
              <a:buFont typeface="Wingdings 3" charset="2"/>
              <a:buNone/>
              <a:defRPr/>
            </a:pPr>
            <a:r>
              <a:rPr lang="ru-RU" b="1" dirty="0">
                <a:solidFill>
                  <a:schemeClr val="accent2">
                    <a:lumMod val="50000"/>
                  </a:schemeClr>
                </a:solidFill>
              </a:rPr>
              <a:t>Да, хлопотно это готовить отдельно здоровое питание дошкольников, но ведь можно и для себя, взрослого готовить правильную здоровую еду без острого, жирного, сладкого. А предпочтение – овощами, фруктам. </a:t>
            </a:r>
            <a:endParaRPr lang="ru-RU" b="1" dirty="0" smtClean="0">
              <a:solidFill>
                <a:schemeClr val="accent2">
                  <a:lumMod val="50000"/>
                </a:schemeClr>
              </a:solidFill>
            </a:endParaRPr>
          </a:p>
          <a:p>
            <a:pPr marL="0" indent="0" fontAlgn="auto">
              <a:spcAft>
                <a:spcPts val="0"/>
              </a:spcAft>
              <a:buFont typeface="Wingdings 3" charset="2"/>
              <a:buNone/>
              <a:defRPr/>
            </a:pPr>
            <a:r>
              <a:rPr lang="ru-RU" b="1" dirty="0" smtClean="0">
                <a:solidFill>
                  <a:srgbClr val="C00000"/>
                </a:solidFill>
              </a:rPr>
              <a:t>Это  </a:t>
            </a:r>
            <a:r>
              <a:rPr lang="ru-RU" b="1" dirty="0">
                <a:solidFill>
                  <a:srgbClr val="C00000"/>
                </a:solidFill>
              </a:rPr>
              <a:t>будет отличным примером для ребенка и залогом семейного здоровья!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448574"/>
            <a:ext cx="8596312" cy="1023039"/>
          </a:xfrm>
        </p:spPr>
        <p:txBody>
          <a:bodyPr rtlCol="0">
            <a:normAutofit fontScale="90000"/>
          </a:bodyPr>
          <a:lstStyle/>
          <a:p>
            <a:pPr algn="ctr" fontAlgn="auto">
              <a:spcAft>
                <a:spcPts val="0"/>
              </a:spcAft>
              <a:defRPr/>
            </a:pPr>
            <a:r>
              <a:rPr lang="ru-RU" b="1" dirty="0">
                <a:solidFill>
                  <a:srgbClr val="C00000"/>
                </a:solidFill>
              </a:rPr>
              <a:t>Уважаемые родители</a:t>
            </a:r>
            <a:r>
              <a:rPr lang="ru-RU" b="1" dirty="0" smtClean="0">
                <a:solidFill>
                  <a:srgbClr val="C00000"/>
                </a:solidFill>
              </a:rPr>
              <a:t>!</a:t>
            </a:r>
            <a:r>
              <a:rPr lang="ru-RU" b="1" dirty="0">
                <a:solidFill>
                  <a:srgbClr val="C00000"/>
                </a:solidFill>
              </a:rPr>
              <a:t/>
            </a:r>
            <a:br>
              <a:rPr lang="ru-RU" b="1" dirty="0">
                <a:solidFill>
                  <a:srgbClr val="C00000"/>
                </a:solidFill>
              </a:rPr>
            </a:br>
            <a:r>
              <a:rPr lang="ru-RU" b="1" dirty="0">
                <a:solidFill>
                  <a:srgbClr val="C00000"/>
                </a:solidFill>
              </a:rPr>
              <a:t> </a:t>
            </a:r>
            <a:r>
              <a:rPr lang="ru-RU" b="1" dirty="0" smtClean="0">
                <a:solidFill>
                  <a:srgbClr val="C00000"/>
                </a:solidFill>
              </a:rPr>
              <a:t> </a:t>
            </a:r>
            <a:r>
              <a:rPr lang="ru-RU" b="1" dirty="0">
                <a:solidFill>
                  <a:srgbClr val="C00000"/>
                </a:solidFill>
              </a:rPr>
              <a:t>Нужна ли прививка от гриппа детям?</a:t>
            </a:r>
            <a:br>
              <a:rPr lang="ru-RU" b="1" dirty="0">
                <a:solidFill>
                  <a:srgbClr val="C00000"/>
                </a:solidFill>
              </a:rPr>
            </a:br>
            <a:endParaRPr lang="ru-RU" b="1" dirty="0">
              <a:solidFill>
                <a:srgbClr val="C00000"/>
              </a:solidFill>
            </a:endParaRPr>
          </a:p>
        </p:txBody>
      </p:sp>
      <p:sp>
        <p:nvSpPr>
          <p:cNvPr id="34818" name="Объект 2"/>
          <p:cNvSpPr>
            <a:spLocks noGrp="1"/>
          </p:cNvSpPr>
          <p:nvPr>
            <p:ph idx="1"/>
          </p:nvPr>
        </p:nvSpPr>
        <p:spPr>
          <a:xfrm>
            <a:off x="677863" y="1630363"/>
            <a:ext cx="8596312" cy="4411662"/>
          </a:xfrm>
        </p:spPr>
        <p:txBody>
          <a:bodyPr/>
          <a:lstStyle/>
          <a:p>
            <a:r>
              <a:rPr lang="ru-RU" dirty="0" smtClean="0"/>
              <a:t> </a:t>
            </a:r>
            <a:r>
              <a:rPr lang="ru-RU" b="1" dirty="0" smtClean="0">
                <a:solidFill>
                  <a:schemeClr val="accent2">
                    <a:lumMod val="50000"/>
                  </a:schemeClr>
                </a:solidFill>
              </a:rPr>
              <a:t>Дети не защищены от многочисленных инфекций, в том числе гриппа, в силу того, что их иммунитет полностью не сформирован. Поэтому ребенок легко и часто простужается, заболевает различными инфекционными болезнями. Любая инфекция у ребенка протекает тяжелее, чем у взрослого.</a:t>
            </a:r>
          </a:p>
          <a:p>
            <a:r>
              <a:rPr lang="ru-RU" b="1" dirty="0" smtClean="0">
                <a:solidFill>
                  <a:schemeClr val="accent2">
                    <a:lumMod val="50000"/>
                  </a:schemeClr>
                </a:solidFill>
              </a:rPr>
              <a:t> Частота развития осложнений инфекции у ребенка значительно выше, чем у взрослого человека. Опасность гриппа именно в его осложнениях, которые настолько опасны, что могут привести к смерти. Особенно тяжело болезнь протекает у детей, стариков, беременных женщин и пациентов с новообразованиями. Именно поэтому эти люди должны прививаться от гриппа.</a:t>
            </a:r>
          </a:p>
          <a:p>
            <a:endParaRPr lang="ru-RU" dirty="0" smtClean="0"/>
          </a:p>
        </p:txBody>
      </p:sp>
      <p:pic>
        <p:nvPicPr>
          <p:cNvPr id="34819" name="Рисунок 3"/>
          <p:cNvPicPr>
            <a:picLocks noChangeAspect="1"/>
          </p:cNvPicPr>
          <p:nvPr/>
        </p:nvPicPr>
        <p:blipFill>
          <a:blip r:embed="rId2" cstate="print"/>
          <a:srcRect/>
          <a:stretch>
            <a:fillRect/>
          </a:stretch>
        </p:blipFill>
        <p:spPr bwMode="auto">
          <a:xfrm>
            <a:off x="7433244" y="4629001"/>
            <a:ext cx="4189412" cy="1849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algn="ctr"/>
            <a:r>
              <a:rPr lang="ru-RU" b="1" dirty="0" smtClean="0">
                <a:solidFill>
                  <a:schemeClr val="accent2">
                    <a:lumMod val="50000"/>
                  </a:schemeClr>
                </a:solidFill>
              </a:rPr>
              <a:t>Как подготовиться к вакцинации против гриппа?</a:t>
            </a:r>
          </a:p>
        </p:txBody>
      </p:sp>
      <p:sp>
        <p:nvSpPr>
          <p:cNvPr id="35842" name="Объект 2"/>
          <p:cNvSpPr>
            <a:spLocks noGrp="1"/>
          </p:cNvSpPr>
          <p:nvPr>
            <p:ph idx="1"/>
          </p:nvPr>
        </p:nvSpPr>
        <p:spPr/>
        <p:txBody>
          <a:bodyPr/>
          <a:lstStyle/>
          <a:p>
            <a:r>
              <a:rPr lang="ru-RU" sz="2000" b="1" dirty="0" smtClean="0">
                <a:solidFill>
                  <a:schemeClr val="accent2">
                    <a:lumMod val="50000"/>
                  </a:schemeClr>
                </a:solidFill>
              </a:rPr>
              <a:t>Специальной подготовки к вакцинации против гриппа не требуется. Лучше, чтобы в течение 2 недель, предшествующих вакцинации, у ребенка (и в семье) не было простудных заболеваний.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r>
              <a:rPr lang="ru-RU" b="1" dirty="0" smtClean="0">
                <a:solidFill>
                  <a:schemeClr val="accent2">
                    <a:lumMod val="50000"/>
                  </a:schemeClr>
                </a:solidFill>
              </a:rPr>
              <a:t>Противопоказания к вакцинации от гриппа:</a:t>
            </a:r>
          </a:p>
        </p:txBody>
      </p:sp>
      <p:sp>
        <p:nvSpPr>
          <p:cNvPr id="36866" name="Объект 2"/>
          <p:cNvSpPr>
            <a:spLocks noGrp="1"/>
          </p:cNvSpPr>
          <p:nvPr>
            <p:ph idx="1"/>
          </p:nvPr>
        </p:nvSpPr>
        <p:spPr/>
        <p:txBody>
          <a:bodyPr/>
          <a:lstStyle/>
          <a:p>
            <a:r>
              <a:rPr lang="ru-RU" dirty="0" smtClean="0"/>
              <a:t> </a:t>
            </a:r>
            <a:r>
              <a:rPr lang="ru-RU" b="1" dirty="0" smtClean="0">
                <a:solidFill>
                  <a:schemeClr val="accent2">
                    <a:lumMod val="50000"/>
                  </a:schemeClr>
                </a:solidFill>
              </a:rPr>
              <a:t>острое заболевание или обострение хронического заболевания в день вакцинации;</a:t>
            </a:r>
          </a:p>
          <a:p>
            <a:endParaRPr lang="ru-RU" b="1" dirty="0" smtClean="0">
              <a:solidFill>
                <a:schemeClr val="accent2">
                  <a:lumMod val="50000"/>
                </a:schemeClr>
              </a:solidFill>
            </a:endParaRPr>
          </a:p>
          <a:p>
            <a:r>
              <a:rPr lang="ru-RU" b="1" dirty="0" smtClean="0">
                <a:solidFill>
                  <a:schemeClr val="accent2">
                    <a:lumMod val="50000"/>
                  </a:schemeClr>
                </a:solidFill>
              </a:rPr>
              <a:t> аллергия на белок куриных яиц;</a:t>
            </a:r>
          </a:p>
          <a:p>
            <a:endParaRPr lang="ru-RU" b="1" dirty="0" smtClean="0">
              <a:solidFill>
                <a:schemeClr val="accent2">
                  <a:lumMod val="50000"/>
                </a:schemeClr>
              </a:solidFill>
            </a:endParaRPr>
          </a:p>
          <a:p>
            <a:r>
              <a:rPr lang="ru-RU" b="1" dirty="0" smtClean="0">
                <a:solidFill>
                  <a:schemeClr val="accent2">
                    <a:lumMod val="50000"/>
                  </a:schemeClr>
                </a:solidFill>
              </a:rPr>
              <a:t>  тяжелые аллергические реакции на предшествовавшую прививку данным препаратом.</a:t>
            </a:r>
          </a:p>
          <a:p>
            <a:endParaRPr lang="ru-RU" b="1" dirty="0" smtClean="0">
              <a:solidFill>
                <a:schemeClr val="accent2">
                  <a:lumMod val="50000"/>
                </a:schemeClr>
              </a:solidFill>
            </a:endParaRPr>
          </a:p>
          <a:p>
            <a:pPr>
              <a:buNone/>
            </a:pPr>
            <a:r>
              <a:rPr lang="ru-RU" b="1" dirty="0" smtClean="0">
                <a:solidFill>
                  <a:schemeClr val="accent2">
                    <a:lumMod val="50000"/>
                  </a:schemeClr>
                </a:solidFill>
              </a:rPr>
              <a:t> </a:t>
            </a:r>
            <a:r>
              <a:rPr lang="ru-RU" b="1" dirty="0" smtClean="0">
                <a:solidFill>
                  <a:srgbClr val="C00000"/>
                </a:solidFill>
              </a:rPr>
              <a:t>О наличии данных противопоказаний необходимо информировать врача!</a:t>
            </a:r>
          </a:p>
          <a:p>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677863" y="618226"/>
            <a:ext cx="8596312" cy="1320800"/>
          </a:xfrm>
        </p:spPr>
        <p:txBody>
          <a:bodyPr>
            <a:noAutofit/>
          </a:bodyPr>
          <a:lstStyle/>
          <a:p>
            <a:pPr algn="just"/>
            <a:r>
              <a:rPr lang="ru-RU" sz="2400" b="1" dirty="0" smtClean="0">
                <a:solidFill>
                  <a:schemeClr val="accent2">
                    <a:lumMod val="50000"/>
                  </a:schemeClr>
                </a:solidFill>
              </a:rPr>
              <a:t>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a:t>
            </a:r>
          </a:p>
        </p:txBody>
      </p:sp>
      <p:pic>
        <p:nvPicPr>
          <p:cNvPr id="19458" name="Объект 3"/>
          <p:cNvPicPr>
            <a:picLocks noGrp="1" noChangeAspect="1"/>
          </p:cNvPicPr>
          <p:nvPr>
            <p:ph idx="1"/>
          </p:nvPr>
        </p:nvPicPr>
        <p:blipFill>
          <a:blip r:embed="rId2" cstate="print"/>
          <a:srcRect/>
          <a:stretch>
            <a:fillRect/>
          </a:stretch>
        </p:blipFill>
        <p:spPr>
          <a:xfrm>
            <a:off x="3577597" y="3761208"/>
            <a:ext cx="2636837" cy="263683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r>
              <a:rPr lang="ru-RU" dirty="0" smtClean="0"/>
              <a:t> </a:t>
            </a:r>
            <a:r>
              <a:rPr lang="ru-RU" sz="3200" dirty="0" smtClean="0">
                <a:solidFill>
                  <a:schemeClr val="accent2">
                    <a:lumMod val="50000"/>
                  </a:schemeClr>
                </a:solidFill>
              </a:rPr>
              <a:t>Может ли вакцина нанести вред здоровью?</a:t>
            </a:r>
          </a:p>
        </p:txBody>
      </p:sp>
      <p:sp>
        <p:nvSpPr>
          <p:cNvPr id="37890" name="Объект 2"/>
          <p:cNvSpPr>
            <a:spLocks noGrp="1"/>
          </p:cNvSpPr>
          <p:nvPr>
            <p:ph idx="1"/>
          </p:nvPr>
        </p:nvSpPr>
        <p:spPr>
          <a:xfrm>
            <a:off x="677863" y="1785668"/>
            <a:ext cx="8596312" cy="4694507"/>
          </a:xfrm>
        </p:spPr>
        <p:txBody>
          <a:bodyPr/>
          <a:lstStyle/>
          <a:p>
            <a:r>
              <a:rPr lang="ru-RU" b="1" dirty="0" smtClean="0">
                <a:solidFill>
                  <a:schemeClr val="accent2">
                    <a:lumMod val="50000"/>
                  </a:schemeClr>
                </a:solidFill>
              </a:rPr>
              <a:t>Многие родители отказываются делать прививку от гриппа детям, считая, что вакцина может нанести вред здоровью, и от нее нет пользы. Это миф: на самом деле прививка неопасна и не вызывает осложнений, в крайнем случае может проявиться покраснение на коже в месте укола, которое проходит через 2-3 дня, или небольшое повышение температуры. Даже, если ребенок от кого-то заразится гриппом, болезнь будет протекать в легкой форме, без осложнений.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algn="ctr"/>
            <a:r>
              <a:rPr lang="ru-RU" dirty="0" smtClean="0"/>
              <a:t> </a:t>
            </a:r>
            <a:r>
              <a:rPr lang="ru-RU" sz="3200" b="1" dirty="0" smtClean="0">
                <a:solidFill>
                  <a:schemeClr val="accent2">
                    <a:lumMod val="50000"/>
                  </a:schemeClr>
                </a:solidFill>
              </a:rPr>
              <a:t>Почему надо ежегодно прививаться </a:t>
            </a:r>
            <a:br>
              <a:rPr lang="ru-RU" sz="3200" b="1" dirty="0" smtClean="0">
                <a:solidFill>
                  <a:schemeClr val="accent2">
                    <a:lumMod val="50000"/>
                  </a:schemeClr>
                </a:solidFill>
              </a:rPr>
            </a:br>
            <a:r>
              <a:rPr lang="ru-RU" sz="3200" b="1" dirty="0" smtClean="0">
                <a:solidFill>
                  <a:schemeClr val="accent2">
                    <a:lumMod val="50000"/>
                  </a:schemeClr>
                </a:solidFill>
              </a:rPr>
              <a:t>от гриппа?</a:t>
            </a:r>
          </a:p>
        </p:txBody>
      </p:sp>
      <p:sp>
        <p:nvSpPr>
          <p:cNvPr id="3" name="Объект 2"/>
          <p:cNvSpPr>
            <a:spLocks noGrp="1"/>
          </p:cNvSpPr>
          <p:nvPr>
            <p:ph idx="1"/>
          </p:nvPr>
        </p:nvSpPr>
        <p:spPr>
          <a:xfrm>
            <a:off x="677863" y="1958196"/>
            <a:ext cx="8596312" cy="4083829"/>
          </a:xfrm>
        </p:spPr>
        <p:txBody>
          <a:bodyPr rtlCol="0">
            <a:normAutofit/>
          </a:bodyPr>
          <a:lstStyle/>
          <a:p>
            <a:pPr marL="0" indent="0" fontAlgn="auto">
              <a:spcAft>
                <a:spcPts val="0"/>
              </a:spcAft>
              <a:buFont typeface="Wingdings 3" charset="2"/>
              <a:buNone/>
              <a:defRPr/>
            </a:pPr>
            <a:r>
              <a:rPr lang="ru-RU" b="1" dirty="0">
                <a:solidFill>
                  <a:schemeClr val="accent2">
                    <a:lumMod val="50000"/>
                  </a:schemeClr>
                </a:solidFill>
              </a:rPr>
              <a:t>Некоторые отказываются от прививки, считая, что действие прошлогодней вакцинации продолжается</a:t>
            </a:r>
            <a:r>
              <a:rPr lang="ru-RU" b="1" dirty="0" smtClean="0">
                <a:solidFill>
                  <a:schemeClr val="accent2">
                    <a:lumMod val="50000"/>
                  </a:schemeClr>
                </a:solidFill>
              </a:rPr>
              <a:t>.</a:t>
            </a:r>
            <a:endParaRPr lang="ru-RU" b="1" dirty="0">
              <a:solidFill>
                <a:schemeClr val="accent2">
                  <a:lumMod val="50000"/>
                </a:schemeClr>
              </a:solidFill>
            </a:endParaRPr>
          </a:p>
          <a:p>
            <a:pPr marL="0" indent="0" fontAlgn="auto">
              <a:spcAft>
                <a:spcPts val="0"/>
              </a:spcAft>
              <a:buFont typeface="Wingdings 3" charset="2"/>
              <a:buNone/>
              <a:defRPr/>
            </a:pPr>
            <a:r>
              <a:rPr lang="ru-RU" b="1" dirty="0">
                <a:solidFill>
                  <a:schemeClr val="accent2">
                    <a:lumMod val="50000"/>
                  </a:schemeClr>
                </a:solidFill>
              </a:rPr>
              <a:t> </a:t>
            </a:r>
            <a:r>
              <a:rPr lang="ru-RU" b="1" dirty="0">
                <a:solidFill>
                  <a:srgbClr val="C00000"/>
                </a:solidFill>
              </a:rPr>
              <a:t>На самом деле прививаться надо ежегодно по 2-м причинам:</a:t>
            </a:r>
          </a:p>
          <a:p>
            <a:pPr fontAlgn="auto">
              <a:spcAft>
                <a:spcPts val="0"/>
              </a:spcAft>
              <a:buFont typeface="Wingdings 3" charset="2"/>
              <a:buChar char=""/>
              <a:defRPr/>
            </a:pPr>
            <a:r>
              <a:rPr lang="ru-RU" b="1" dirty="0">
                <a:solidFill>
                  <a:schemeClr val="accent2">
                    <a:lumMod val="50000"/>
                  </a:schemeClr>
                </a:solidFill>
              </a:rPr>
              <a:t> во-первых, состав вакцины меняется в зависимости от штамма </a:t>
            </a:r>
            <a:r>
              <a:rPr lang="ru-RU" b="1" dirty="0" smtClean="0">
                <a:solidFill>
                  <a:schemeClr val="accent2">
                    <a:lumMod val="50000"/>
                  </a:schemeClr>
                </a:solidFill>
              </a:rPr>
              <a:t>вируса;</a:t>
            </a:r>
            <a:endParaRPr lang="ru-RU" b="1" dirty="0">
              <a:solidFill>
                <a:schemeClr val="accent2">
                  <a:lumMod val="50000"/>
                </a:schemeClr>
              </a:solidFill>
            </a:endParaRPr>
          </a:p>
          <a:p>
            <a:pPr fontAlgn="auto">
              <a:spcAft>
                <a:spcPts val="0"/>
              </a:spcAft>
              <a:buFont typeface="Wingdings 3" charset="2"/>
              <a:buChar char=""/>
              <a:defRPr/>
            </a:pPr>
            <a:r>
              <a:rPr lang="ru-RU" b="1" dirty="0">
                <a:solidFill>
                  <a:schemeClr val="accent2">
                    <a:lumMod val="50000"/>
                  </a:schemeClr>
                </a:solidFill>
              </a:rPr>
              <a:t>во-вторых, иммунитет от гриппа вырабатывается на срок от нескольких месяцев до года.</a:t>
            </a:r>
          </a:p>
          <a:p>
            <a:pPr marL="0" indent="0" algn="just" fontAlgn="auto">
              <a:spcAft>
                <a:spcPts val="0"/>
              </a:spcAft>
              <a:buFont typeface="Wingdings 3" charset="2"/>
              <a:buNone/>
              <a:defRPr/>
            </a:pPr>
            <a:r>
              <a:rPr lang="ru-RU" b="1" dirty="0" smtClean="0">
                <a:solidFill>
                  <a:schemeClr val="accent2">
                    <a:lumMod val="50000"/>
                  </a:schemeClr>
                </a:solidFill>
              </a:rPr>
              <a:t>Для </a:t>
            </a:r>
            <a:r>
              <a:rPr lang="ru-RU" b="1" dirty="0">
                <a:solidFill>
                  <a:schemeClr val="accent2">
                    <a:lumMod val="50000"/>
                  </a:schemeClr>
                </a:solidFill>
              </a:rPr>
              <a:t>иммунизации достаточно одной прививки, которую необходимо проводить до подъема заболеваемости, чтобы успел сформироваться прочный иммунитет, защищающий от гриппа. Обычно иммунитет формируется в течение двух-трех недель. </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266382" y="457199"/>
            <a:ext cx="11547665" cy="1108075"/>
          </a:xfrm>
        </p:spPr>
        <p:txBody>
          <a:bodyPr/>
          <a:lstStyle/>
          <a:p>
            <a:pPr algn="ctr"/>
            <a:r>
              <a:rPr lang="ru-RU" dirty="0" smtClean="0"/>
              <a:t> </a:t>
            </a:r>
            <a:r>
              <a:rPr lang="ru-RU" sz="3200" b="1" dirty="0" smtClean="0">
                <a:solidFill>
                  <a:schemeClr val="accent2">
                    <a:lumMod val="50000"/>
                  </a:schemeClr>
                </a:solidFill>
              </a:rPr>
              <a:t>Профилактика </a:t>
            </a:r>
            <a:r>
              <a:rPr lang="ru-RU" sz="3200" b="1" dirty="0" err="1" smtClean="0">
                <a:solidFill>
                  <a:schemeClr val="accent2">
                    <a:lumMod val="50000"/>
                  </a:schemeClr>
                </a:solidFill>
              </a:rPr>
              <a:t>коронавирусной</a:t>
            </a:r>
            <a:r>
              <a:rPr lang="ru-RU" sz="3200" b="1" dirty="0" smtClean="0">
                <a:solidFill>
                  <a:schemeClr val="accent2">
                    <a:lumMod val="50000"/>
                  </a:schemeClr>
                </a:solidFill>
              </a:rPr>
              <a:t> инфекции</a:t>
            </a:r>
          </a:p>
        </p:txBody>
      </p:sp>
      <p:sp>
        <p:nvSpPr>
          <p:cNvPr id="3" name="Объект 2"/>
          <p:cNvSpPr>
            <a:spLocks noGrp="1"/>
          </p:cNvSpPr>
          <p:nvPr>
            <p:ph idx="1"/>
          </p:nvPr>
        </p:nvSpPr>
        <p:spPr>
          <a:xfrm>
            <a:off x="1224950" y="1276709"/>
            <a:ext cx="10131897" cy="4960189"/>
          </a:xfrm>
        </p:spPr>
        <p:txBody>
          <a:bodyPr rtlCol="0">
            <a:normAutofit/>
          </a:bodyPr>
          <a:lstStyle/>
          <a:p>
            <a:r>
              <a:rPr lang="ru-RU" b="1" dirty="0" err="1">
                <a:solidFill>
                  <a:schemeClr val="accent2">
                    <a:lumMod val="50000"/>
                  </a:schemeClr>
                </a:solidFill>
              </a:rPr>
              <a:t>Коронавирусная</a:t>
            </a:r>
            <a:r>
              <a:rPr lang="ru-RU" b="1" dirty="0">
                <a:solidFill>
                  <a:schemeClr val="accent2">
                    <a:lumMod val="50000"/>
                  </a:schemeClr>
                </a:solidFill>
              </a:rPr>
              <a:t> инфекция 2019-</a:t>
            </a:r>
            <a:r>
              <a:rPr lang="en-US" b="1" dirty="0" err="1">
                <a:solidFill>
                  <a:schemeClr val="accent2">
                    <a:lumMod val="50000"/>
                  </a:schemeClr>
                </a:solidFill>
              </a:rPr>
              <a:t>nCoV</a:t>
            </a:r>
            <a:r>
              <a:rPr lang="ru-RU" b="1" dirty="0">
                <a:solidFill>
                  <a:schemeClr val="accent2">
                    <a:lumMod val="50000"/>
                  </a:schemeClr>
                </a:solidFill>
              </a:rPr>
              <a:t> -острое вирусное заболевание с преимущественным поражением верхних дыхательных путей.</a:t>
            </a:r>
          </a:p>
          <a:p>
            <a:r>
              <a:rPr lang="ru-RU" b="1" dirty="0">
                <a:solidFill>
                  <a:schemeClr val="accent2">
                    <a:lumMod val="50000"/>
                  </a:schemeClr>
                </a:solidFill>
              </a:rPr>
              <a:t>В настоящее время основным источником инфекции является больной человек, в том числе находящийся в инкубационном периоде заболевания.</a:t>
            </a:r>
          </a:p>
          <a:p>
            <a:r>
              <a:rPr lang="ru-RU" b="1" dirty="0">
                <a:solidFill>
                  <a:schemeClr val="accent2">
                    <a:lumMod val="50000"/>
                  </a:schemeClr>
                </a:solidFill>
              </a:rPr>
              <a:t>Пути передачи инфекции: воздушно - капельный (при кашле, чихании, разговоре), воздушно - пылевой, контактный.</a:t>
            </a:r>
          </a:p>
          <a:p>
            <a:r>
              <a:rPr lang="ru-RU" b="1" dirty="0">
                <a:solidFill>
                  <a:schemeClr val="accent2">
                    <a:lumMod val="50000"/>
                  </a:schemeClr>
                </a:solidFill>
              </a:rPr>
              <a:t>Факторы передачи: воздух, пищевые продукты, предметы обихода, контаминированные 2019-nCoV.</a:t>
            </a:r>
          </a:p>
          <a:p>
            <a:r>
              <a:rPr lang="ru-RU" b="1" dirty="0">
                <a:solidFill>
                  <a:schemeClr val="accent2">
                    <a:lumMod val="50000"/>
                  </a:schemeClr>
                </a:solidFill>
              </a:rPr>
              <a:t>Диагноз устанавливается на основании клинического обследования, данных эпидемиологических анамнеза и результатов лабораторных исследований.</a:t>
            </a:r>
          </a:p>
          <a:p>
            <a:r>
              <a:rPr lang="ru-RU" b="1" dirty="0" err="1">
                <a:solidFill>
                  <a:schemeClr val="accent2">
                    <a:lumMod val="50000"/>
                  </a:schemeClr>
                </a:solidFill>
              </a:rPr>
              <a:t>Коронавирус</a:t>
            </a:r>
            <a:r>
              <a:rPr lang="ru-RU" b="1" dirty="0">
                <a:solidFill>
                  <a:schemeClr val="accent2">
                    <a:lumMod val="50000"/>
                  </a:schemeClr>
                </a:solidFill>
              </a:rPr>
              <a:t> и вирус гриппа могут иметь сходные симптомы, но генетически они абсолютно разные.</a:t>
            </a:r>
          </a:p>
          <a:p>
            <a:r>
              <a:rPr lang="ru-RU" b="1" dirty="0">
                <a:solidFill>
                  <a:schemeClr val="accent2">
                    <a:lumMod val="50000"/>
                  </a:schemeClr>
                </a:solidFill>
              </a:rPr>
              <a:t>Вирусы гриппа размножаются очень быстро – симптомы проявляются через 2-3 дня после заражения, а </a:t>
            </a:r>
            <a:r>
              <a:rPr lang="ru-RU" b="1" dirty="0" err="1">
                <a:solidFill>
                  <a:schemeClr val="accent2">
                    <a:lumMod val="50000"/>
                  </a:schemeClr>
                </a:solidFill>
              </a:rPr>
              <a:t>коронавирусу</a:t>
            </a:r>
            <a:r>
              <a:rPr lang="ru-RU" b="1" dirty="0">
                <a:solidFill>
                  <a:schemeClr val="accent2">
                    <a:lumMod val="50000"/>
                  </a:schemeClr>
                </a:solidFill>
              </a:rPr>
              <a:t> требуется от 2 до 14 дней.</a:t>
            </a:r>
          </a:p>
        </p:txBody>
      </p:sp>
    </p:spTree>
    <p:extLst>
      <p:ext uri="{BB962C8B-B14F-4D97-AF65-F5344CB8AC3E}">
        <p14:creationId xmlns="" xmlns:p14="http://schemas.microsoft.com/office/powerpoint/2010/main" val="286654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266382" y="362309"/>
            <a:ext cx="11547665" cy="1202966"/>
          </a:xfrm>
        </p:spPr>
        <p:txBody>
          <a:bodyPr/>
          <a:lstStyle/>
          <a:p>
            <a:pPr algn="ctr"/>
            <a:r>
              <a:rPr lang="ru-RU" dirty="0" smtClean="0"/>
              <a:t> </a:t>
            </a:r>
            <a:r>
              <a:rPr lang="ru-RU" sz="3200" b="1" dirty="0" smtClean="0">
                <a:solidFill>
                  <a:schemeClr val="accent2">
                    <a:lumMod val="50000"/>
                  </a:schemeClr>
                </a:solidFill>
              </a:rPr>
              <a:t>Профилактика </a:t>
            </a:r>
            <a:r>
              <a:rPr lang="ru-RU" sz="3200" b="1" dirty="0" err="1" smtClean="0">
                <a:solidFill>
                  <a:schemeClr val="accent2">
                    <a:lumMod val="50000"/>
                  </a:schemeClr>
                </a:solidFill>
              </a:rPr>
              <a:t>коронавирусной</a:t>
            </a:r>
            <a:r>
              <a:rPr lang="ru-RU" sz="3200" b="1" dirty="0" smtClean="0">
                <a:solidFill>
                  <a:schemeClr val="accent2">
                    <a:lumMod val="50000"/>
                  </a:schemeClr>
                </a:solidFill>
              </a:rPr>
              <a:t> инфекции</a:t>
            </a:r>
          </a:p>
        </p:txBody>
      </p:sp>
      <p:sp>
        <p:nvSpPr>
          <p:cNvPr id="3" name="Объект 2"/>
          <p:cNvSpPr>
            <a:spLocks noGrp="1"/>
          </p:cNvSpPr>
          <p:nvPr>
            <p:ph idx="1"/>
          </p:nvPr>
        </p:nvSpPr>
        <p:spPr>
          <a:xfrm>
            <a:off x="596900" y="1473200"/>
            <a:ext cx="9478753" cy="4927600"/>
          </a:xfrm>
        </p:spPr>
        <p:txBody>
          <a:bodyPr rtlCol="0">
            <a:normAutofit lnSpcReduction="10000"/>
          </a:bodyPr>
          <a:lstStyle/>
          <a:p>
            <a:r>
              <a:rPr lang="ru-RU" b="1" dirty="0">
                <a:solidFill>
                  <a:schemeClr val="accent2">
                    <a:lumMod val="50000"/>
                  </a:schemeClr>
                </a:solidFill>
              </a:rPr>
              <a:t>Для новой </a:t>
            </a:r>
            <a:r>
              <a:rPr lang="ru-RU" b="1" dirty="0" err="1">
                <a:solidFill>
                  <a:schemeClr val="accent2">
                    <a:lumMod val="50000"/>
                  </a:schemeClr>
                </a:solidFill>
              </a:rPr>
              <a:t>коронавирусной</a:t>
            </a:r>
            <a:r>
              <a:rPr lang="ru-RU" b="1" dirty="0">
                <a:solidFill>
                  <a:schemeClr val="accent2">
                    <a:lumMod val="50000"/>
                  </a:schemeClr>
                </a:solidFill>
              </a:rPr>
              <a:t> инфекции, вызванной 2019-nCoV, характерно наличие клинических симптомов острой респираторной вирусной инфекции: </a:t>
            </a:r>
          </a:p>
          <a:p>
            <a:pPr lvl="0"/>
            <a:r>
              <a:rPr lang="ru-RU" b="1" dirty="0">
                <a:solidFill>
                  <a:schemeClr val="accent2">
                    <a:lumMod val="50000"/>
                  </a:schemeClr>
                </a:solidFill>
              </a:rPr>
              <a:t>повышение температуры тела; </a:t>
            </a:r>
          </a:p>
          <a:p>
            <a:pPr lvl="0"/>
            <a:r>
              <a:rPr lang="ru-RU" b="1" dirty="0">
                <a:solidFill>
                  <a:schemeClr val="accent2">
                    <a:lumMod val="50000"/>
                  </a:schemeClr>
                </a:solidFill>
              </a:rPr>
              <a:t>кашель (сухой или с небольшим количеством мокроты) в 80 % случаев, одышку и затрудненное дыхание; </a:t>
            </a:r>
          </a:p>
          <a:p>
            <a:pPr lvl="0"/>
            <a:r>
              <a:rPr lang="ru-RU" b="1" dirty="0">
                <a:solidFill>
                  <a:schemeClr val="accent2">
                    <a:lumMod val="50000"/>
                  </a:schemeClr>
                </a:solidFill>
              </a:rPr>
              <a:t>мышечные боли и утомляемость; </a:t>
            </a:r>
          </a:p>
          <a:p>
            <a:pPr lvl="0"/>
            <a:r>
              <a:rPr lang="ru-RU" b="1" dirty="0">
                <a:solidFill>
                  <a:schemeClr val="accent2">
                    <a:lumMod val="50000"/>
                  </a:schemeClr>
                </a:solidFill>
              </a:rPr>
              <a:t>ощущение заложенности в грудной клетке. </a:t>
            </a:r>
          </a:p>
          <a:p>
            <a:r>
              <a:rPr lang="ru-RU" b="1" dirty="0">
                <a:solidFill>
                  <a:schemeClr val="accent2">
                    <a:lumMod val="50000"/>
                  </a:schemeClr>
                </a:solidFill>
              </a:rPr>
              <a:t>В некоторых случаях могут возникать: головная боль, мокрота, кровохарканье, признаки поражения кишечника в виде диареи</a:t>
            </a:r>
            <a:r>
              <a:rPr lang="ru-RU" b="1" dirty="0" smtClean="0">
                <a:solidFill>
                  <a:schemeClr val="accent2">
                    <a:lumMod val="50000"/>
                  </a:schemeClr>
                </a:solidFill>
              </a:rPr>
              <a:t>.</a:t>
            </a:r>
          </a:p>
          <a:p>
            <a:r>
              <a:rPr lang="ru-RU" b="1" dirty="0" smtClean="0">
                <a:solidFill>
                  <a:schemeClr val="accent2">
                    <a:lumMod val="50000"/>
                  </a:schemeClr>
                </a:solidFill>
              </a:rPr>
              <a:t> </a:t>
            </a:r>
            <a:r>
              <a:rPr lang="ru-RU" b="1" dirty="0">
                <a:solidFill>
                  <a:schemeClr val="accent2">
                    <a:lumMod val="50000"/>
                  </a:schemeClr>
                </a:solidFill>
              </a:rPr>
              <a:t>В тяжелых случаях инфекция может вызвать пневмонию, тяжелый острый респираторный синдром, почечную недостаточность.</a:t>
            </a:r>
          </a:p>
          <a:p>
            <a:r>
              <a:rPr lang="ru-RU" b="1" dirty="0">
                <a:solidFill>
                  <a:schemeClr val="accent2">
                    <a:lumMod val="50000"/>
                  </a:schemeClr>
                </a:solidFill>
              </a:rPr>
              <a:t>При любых первых признаках заболевания необходимо срочно вызвать врача на дом. Не занимайтесь самолечением. Чем раньше будет назначено лечение – тем больше шансов у зараженного пациента избежать тяжелых осложнений заболевания</a:t>
            </a:r>
            <a:r>
              <a:rPr lang="ru-RU" b="1" dirty="0" smtClean="0">
                <a:solidFill>
                  <a:schemeClr val="accent2">
                    <a:lumMod val="50000"/>
                  </a:schemeClr>
                </a:solidFill>
              </a:rPr>
              <a:t>!</a:t>
            </a:r>
            <a:endParaRPr lang="ru-RU" b="1" dirty="0">
              <a:solidFill>
                <a:schemeClr val="accent2">
                  <a:lumMod val="50000"/>
                </a:schemeClr>
              </a:solidFill>
            </a:endParaRPr>
          </a:p>
        </p:txBody>
      </p:sp>
    </p:spTree>
    <p:extLst>
      <p:ext uri="{BB962C8B-B14F-4D97-AF65-F5344CB8AC3E}">
        <p14:creationId xmlns="" xmlns:p14="http://schemas.microsoft.com/office/powerpoint/2010/main" val="216442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rospotrebnadzor.ru/files/news/A4-Simptomi%20(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1856" y="126334"/>
            <a:ext cx="9144000" cy="6469380"/>
          </a:xfrm>
          <a:prstGeom prst="rect">
            <a:avLst/>
          </a:prstGeom>
          <a:noFill/>
          <a:ln>
            <a:noFill/>
          </a:ln>
        </p:spPr>
      </p:pic>
    </p:spTree>
    <p:extLst>
      <p:ext uri="{BB962C8B-B14F-4D97-AF65-F5344CB8AC3E}">
        <p14:creationId xmlns="" xmlns:p14="http://schemas.microsoft.com/office/powerpoint/2010/main" val="365122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rospotrebnadzor.ru/files/news/A4-Zasiti-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241" y="226698"/>
            <a:ext cx="9275884" cy="63380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p:cNvSpPr>
            <a:spLocks noGrp="1"/>
          </p:cNvSpPr>
          <p:nvPr>
            <p:ph type="title"/>
          </p:nvPr>
        </p:nvSpPr>
        <p:spPr>
          <a:xfrm>
            <a:off x="1339850" y="941832"/>
            <a:ext cx="8596313" cy="4049268"/>
          </a:xfrm>
        </p:spPr>
        <p:txBody>
          <a:bodyPr>
            <a:normAutofit fontScale="90000"/>
          </a:bodyPr>
          <a:lstStyle/>
          <a:p>
            <a:pPr algn="ctr"/>
            <a:r>
              <a:rPr lang="ru-RU" sz="5400" b="1" u="sng" dirty="0" smtClean="0">
                <a:solidFill>
                  <a:srgbClr val="C00000"/>
                </a:solidFill>
              </a:rPr>
              <a:t>НАПОМИНАЕМ: </a:t>
            </a:r>
            <a:r>
              <a:rPr lang="ru-RU" sz="5400" b="1" dirty="0" smtClean="0">
                <a:solidFill>
                  <a:srgbClr val="C00000"/>
                </a:solidFill>
              </a:rPr>
              <a:t/>
            </a:r>
            <a:br>
              <a:rPr lang="ru-RU" sz="5400" b="1" dirty="0" smtClean="0">
                <a:solidFill>
                  <a:srgbClr val="C00000"/>
                </a:solidFill>
              </a:rPr>
            </a:br>
            <a:r>
              <a:rPr lang="ru-RU" sz="5400" b="1" dirty="0" smtClean="0">
                <a:solidFill>
                  <a:srgbClr val="C00000"/>
                </a:solidFill>
              </a:rPr>
              <a:t>В ДОУ действует </a:t>
            </a:r>
            <a:br>
              <a:rPr lang="ru-RU" sz="5400" b="1" dirty="0" smtClean="0">
                <a:solidFill>
                  <a:srgbClr val="C00000"/>
                </a:solidFill>
              </a:rPr>
            </a:br>
            <a:r>
              <a:rPr lang="ru-RU" sz="5400" b="1" dirty="0" smtClean="0">
                <a:solidFill>
                  <a:srgbClr val="C00000"/>
                </a:solidFill>
              </a:rPr>
              <a:t>масочный режим!</a:t>
            </a:r>
            <a:br>
              <a:rPr lang="ru-RU" sz="5400" b="1" dirty="0" smtClean="0">
                <a:solidFill>
                  <a:srgbClr val="C00000"/>
                </a:solidFill>
              </a:rPr>
            </a:br>
            <a:r>
              <a:rPr lang="ru-RU" sz="5400" b="1" dirty="0" smtClean="0">
                <a:solidFill>
                  <a:srgbClr val="C00000"/>
                </a:solidFill>
              </a:rPr>
              <a:t/>
            </a:r>
            <a:br>
              <a:rPr lang="ru-RU" sz="5400" b="1" dirty="0" smtClean="0">
                <a:solidFill>
                  <a:srgbClr val="C00000"/>
                </a:solidFill>
              </a:rPr>
            </a:br>
            <a:r>
              <a:rPr lang="ru-RU" sz="5400" b="1" dirty="0" smtClean="0">
                <a:solidFill>
                  <a:schemeClr val="accent2">
                    <a:lumMod val="50000"/>
                  </a:schemeClr>
                </a:solidFill>
              </a:rPr>
              <a:t>Берегите себя и своих близких!!!</a:t>
            </a:r>
          </a:p>
        </p:txBody>
      </p:sp>
    </p:spTree>
    <p:extLst>
      <p:ext uri="{BB962C8B-B14F-4D97-AF65-F5344CB8AC3E}">
        <p14:creationId xmlns="" xmlns:p14="http://schemas.microsoft.com/office/powerpoint/2010/main" val="1902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p:cNvSpPr>
            <a:spLocks noGrp="1"/>
          </p:cNvSpPr>
          <p:nvPr>
            <p:ph type="title"/>
          </p:nvPr>
        </p:nvSpPr>
        <p:spPr>
          <a:xfrm>
            <a:off x="1339850" y="1699404"/>
            <a:ext cx="8596313" cy="3291696"/>
          </a:xfrm>
        </p:spPr>
        <p:txBody>
          <a:bodyPr/>
          <a:lstStyle/>
          <a:p>
            <a:pPr algn="ctr"/>
            <a:r>
              <a:rPr lang="ru-RU" sz="5400" b="1" dirty="0" smtClean="0">
                <a:solidFill>
                  <a:schemeClr val="accent2">
                    <a:lumMod val="50000"/>
                  </a:schemeClr>
                </a:solidFill>
              </a:rPr>
              <a:t>Спасибо за внимание!!!</a:t>
            </a:r>
          </a:p>
        </p:txBody>
      </p:sp>
    </p:spTree>
    <p:extLst>
      <p:ext uri="{BB962C8B-B14F-4D97-AF65-F5344CB8AC3E}">
        <p14:creationId xmlns="" xmlns:p14="http://schemas.microsoft.com/office/powerpoint/2010/main" val="59948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6658" y="902839"/>
            <a:ext cx="9328060" cy="4876860"/>
          </a:xfrm>
        </p:spPr>
        <p:txBody>
          <a:bodyPr rtlCol="0">
            <a:normAutofit lnSpcReduction="10000"/>
          </a:bodyPr>
          <a:lstStyle/>
          <a:p>
            <a:pPr marL="0" indent="0" fontAlgn="auto">
              <a:spcAft>
                <a:spcPts val="0"/>
              </a:spcAft>
              <a:buFont typeface="Wingdings 3" charset="2"/>
              <a:buNone/>
              <a:defRPr/>
            </a:pPr>
            <a:r>
              <a:rPr lang="ru-RU" sz="2000" b="1" dirty="0" smtClean="0">
                <a:solidFill>
                  <a:schemeClr val="accent2">
                    <a:lumMod val="50000"/>
                  </a:schemeClr>
                </a:solidFill>
              </a:rPr>
              <a:t>Ваш малыш пришёл в детский сад. </a:t>
            </a:r>
          </a:p>
          <a:p>
            <a:pPr marL="0" indent="0" fontAlgn="auto">
              <a:spcAft>
                <a:spcPts val="0"/>
              </a:spcAft>
              <a:buFont typeface="Wingdings 3" charset="2"/>
              <a:buNone/>
              <a:defRPr/>
            </a:pPr>
            <a:r>
              <a:rPr lang="ru-RU" sz="2000" b="1" dirty="0" smtClean="0">
                <a:solidFill>
                  <a:schemeClr val="accent2">
                    <a:lumMod val="50000"/>
                  </a:schemeClr>
                </a:solidFill>
              </a:rPr>
              <a:t>Для него началась </a:t>
            </a:r>
            <a:r>
              <a:rPr lang="ru-RU" sz="2000" b="1" u="sng" dirty="0" smtClean="0">
                <a:solidFill>
                  <a:schemeClr val="accent2">
                    <a:lumMod val="50000"/>
                  </a:schemeClr>
                </a:solidFill>
              </a:rPr>
              <a:t>новая жизнь - </a:t>
            </a:r>
            <a:r>
              <a:rPr lang="ru-RU" sz="2000" b="1" dirty="0" smtClean="0">
                <a:solidFill>
                  <a:schemeClr val="accent2">
                    <a:lumMod val="50000"/>
                  </a:schemeClr>
                </a:solidFill>
              </a:rPr>
              <a:t>это новое окружение, новая обстановка, новые люди, одним словом адаптация.</a:t>
            </a:r>
          </a:p>
          <a:p>
            <a:pPr marL="0" indent="0" fontAlgn="auto">
              <a:spcAft>
                <a:spcPts val="0"/>
              </a:spcAft>
              <a:buFont typeface="Wingdings 3" charset="2"/>
              <a:buNone/>
              <a:defRPr/>
            </a:pPr>
            <a:r>
              <a:rPr lang="ru-RU" sz="2000" b="1" dirty="0" smtClean="0">
                <a:solidFill>
                  <a:schemeClr val="accent2">
                    <a:lumMod val="50000"/>
                  </a:schemeClr>
                </a:solidFill>
              </a:rPr>
              <a:t> </a:t>
            </a:r>
            <a:r>
              <a:rPr lang="ru-RU" sz="2000" b="1" u="sng" dirty="0" smtClean="0">
                <a:solidFill>
                  <a:schemeClr val="accent2">
                    <a:lumMod val="50000"/>
                  </a:schemeClr>
                </a:solidFill>
              </a:rPr>
              <a:t>Слово "Адаптация" означает приспосабливаться к новым</a:t>
            </a:r>
            <a:r>
              <a:rPr lang="ru-RU" sz="2000" b="1" dirty="0" smtClean="0">
                <a:solidFill>
                  <a:schemeClr val="accent2">
                    <a:lumMod val="50000"/>
                  </a:schemeClr>
                </a:solidFill>
              </a:rPr>
              <a:t> для ребёнка условиям. Процесс часто проходит с напряжением и перенапряжением психических и физических сил детского организма. В привычную, сложившуюся жизнь ребенка буквально врываются такие изменения как:</a:t>
            </a:r>
          </a:p>
          <a:p>
            <a:pPr fontAlgn="auto">
              <a:spcAft>
                <a:spcPts val="0"/>
              </a:spcAft>
              <a:buFont typeface="Wingdings 3" charset="2"/>
              <a:buChar char=""/>
              <a:defRPr/>
            </a:pPr>
            <a:r>
              <a:rPr lang="ru-RU" sz="2000" b="1" dirty="0" smtClean="0">
                <a:solidFill>
                  <a:schemeClr val="accent2">
                    <a:lumMod val="50000"/>
                  </a:schemeClr>
                </a:solidFill>
              </a:rPr>
              <a:t>Четкий режим дня;</a:t>
            </a:r>
          </a:p>
          <a:p>
            <a:pPr fontAlgn="auto">
              <a:spcAft>
                <a:spcPts val="0"/>
              </a:spcAft>
              <a:buFont typeface="Wingdings 3" charset="2"/>
              <a:buChar char=""/>
              <a:defRPr/>
            </a:pPr>
            <a:r>
              <a:rPr lang="ru-RU" sz="2000" b="1" dirty="0" smtClean="0">
                <a:solidFill>
                  <a:schemeClr val="accent2">
                    <a:lumMod val="50000"/>
                  </a:schemeClr>
                </a:solidFill>
              </a:rPr>
              <a:t>Отсутствие родных рядом;</a:t>
            </a:r>
          </a:p>
          <a:p>
            <a:pPr fontAlgn="auto">
              <a:spcAft>
                <a:spcPts val="0"/>
              </a:spcAft>
              <a:buFont typeface="Wingdings 3" charset="2"/>
              <a:buChar char=""/>
              <a:defRPr/>
            </a:pPr>
            <a:r>
              <a:rPr lang="ru-RU" sz="2000" b="1" dirty="0" smtClean="0">
                <a:solidFill>
                  <a:schemeClr val="accent2">
                    <a:lumMod val="50000"/>
                  </a:schemeClr>
                </a:solidFill>
              </a:rPr>
              <a:t>Постоянный контакт со сверстниками;</a:t>
            </a:r>
          </a:p>
          <a:p>
            <a:pPr fontAlgn="auto">
              <a:spcAft>
                <a:spcPts val="0"/>
              </a:spcAft>
              <a:buFont typeface="Wingdings 3" charset="2"/>
              <a:buChar char=""/>
              <a:defRPr/>
            </a:pPr>
            <a:r>
              <a:rPr lang="ru-RU" sz="2000" b="1" dirty="0" smtClean="0">
                <a:solidFill>
                  <a:schemeClr val="accent2">
                    <a:lumMod val="50000"/>
                  </a:schemeClr>
                </a:solidFill>
              </a:rPr>
              <a:t>Необходимость слушаться незнакомого до этого человека;</a:t>
            </a:r>
          </a:p>
          <a:p>
            <a:pPr fontAlgn="auto">
              <a:spcAft>
                <a:spcPts val="0"/>
              </a:spcAft>
              <a:buFont typeface="Wingdings 3" charset="2"/>
              <a:buChar char=""/>
              <a:defRPr/>
            </a:pPr>
            <a:r>
              <a:rPr lang="ru-RU" sz="2000" b="1" dirty="0" smtClean="0">
                <a:solidFill>
                  <a:schemeClr val="accent2">
                    <a:lumMod val="50000"/>
                  </a:schemeClr>
                </a:solidFill>
              </a:rPr>
              <a:t>Резкое уменьшение персонального внимания.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277813" y="517525"/>
            <a:ext cx="8996362" cy="6175375"/>
          </a:xfrm>
        </p:spPr>
        <p:txBody>
          <a:bodyPr/>
          <a:lstStyle/>
          <a:p>
            <a:r>
              <a:rPr lang="ru-RU" sz="2000" b="1" u="sng" dirty="0" smtClean="0">
                <a:solidFill>
                  <a:schemeClr val="accent2">
                    <a:lumMod val="50000"/>
                  </a:schemeClr>
                </a:solidFill>
              </a:rPr>
              <a:t>Адаптационный период- </a:t>
            </a:r>
            <a:r>
              <a:rPr lang="ru-RU" sz="2000" b="1" dirty="0" smtClean="0">
                <a:solidFill>
                  <a:schemeClr val="accent2">
                    <a:lumMod val="50000"/>
                  </a:schemeClr>
                </a:solidFill>
              </a:rPr>
              <a:t>серьёзное испытание для ребёнка 2-3 года жизни. Как помочь малышу в период адаптации? </a:t>
            </a:r>
          </a:p>
          <a:p>
            <a:r>
              <a:rPr lang="ru-RU" sz="2000" b="1" dirty="0" smtClean="0">
                <a:solidFill>
                  <a:schemeClr val="accent2">
                    <a:lumMod val="50000"/>
                  </a:schemeClr>
                </a:solidFill>
              </a:rPr>
              <a:t>Эти проблемы решают в детском саду </a:t>
            </a:r>
            <a:r>
              <a:rPr lang="ru-RU" sz="2000" b="1" u="sng" dirty="0" smtClean="0">
                <a:solidFill>
                  <a:schemeClr val="accent2">
                    <a:lumMod val="50000"/>
                  </a:schemeClr>
                </a:solidFill>
              </a:rPr>
              <a:t>все вместе </a:t>
            </a:r>
            <a:r>
              <a:rPr lang="ru-RU" sz="2000" b="1" dirty="0" smtClean="0">
                <a:solidFill>
                  <a:schemeClr val="accent2">
                    <a:lumMod val="50000"/>
                  </a:schemeClr>
                </a:solidFill>
              </a:rPr>
              <a:t>: воспитатели, младшие воспитатели и родители. </a:t>
            </a:r>
          </a:p>
          <a:p>
            <a:r>
              <a:rPr lang="ru-RU" sz="2000" b="1" u="sng" dirty="0" smtClean="0">
                <a:solidFill>
                  <a:schemeClr val="accent2">
                    <a:lumMod val="50000"/>
                  </a:schemeClr>
                </a:solidFill>
              </a:rPr>
              <a:t>Самая главная задача - </a:t>
            </a:r>
            <a:r>
              <a:rPr lang="ru-RU" sz="2000" b="1" dirty="0" smtClean="0">
                <a:solidFill>
                  <a:schemeClr val="accent2">
                    <a:lumMod val="50000"/>
                  </a:schemeClr>
                </a:solidFill>
              </a:rPr>
              <a:t>создать эмоционально благоприятную атмосферу в группе, оберегая нервную систему детей от стрессов и перегрузок. </a:t>
            </a:r>
          </a:p>
          <a:p>
            <a:r>
              <a:rPr lang="ru-RU" sz="2000" b="1" dirty="0" smtClean="0">
                <a:solidFill>
                  <a:schemeClr val="accent2">
                    <a:lumMod val="50000"/>
                  </a:schemeClr>
                </a:solidFill>
              </a:rPr>
              <a:t>Каждый малыш привыкает по- своему, у кого-то адаптация проходит в легкой форме три - четыре недели, у кого-то в средней форме до двух месяцев, у кого-то тяжёлая адаптация до шести месяцев.</a:t>
            </a:r>
          </a:p>
          <a:p>
            <a:r>
              <a:rPr lang="ru-RU" sz="2000" b="1" dirty="0" smtClean="0">
                <a:solidFill>
                  <a:schemeClr val="accent2">
                    <a:lumMod val="50000"/>
                  </a:schemeClr>
                </a:solidFill>
              </a:rPr>
              <a:t>Для того, чтобы адаптация к детскому саду стала максимально безболезненной для ребенка, нужно сделать её постепенной, так как каждый ребенок привыкает по своему. Примите к сведению некоторые рекомендации.</a:t>
            </a:r>
          </a:p>
          <a:p>
            <a:endParaRPr 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569343"/>
            <a:ext cx="8596312" cy="716532"/>
          </a:xfrm>
        </p:spPr>
        <p:txBody>
          <a:bodyPr rtlCol="0">
            <a:normAutofit fontScale="90000"/>
          </a:bodyPr>
          <a:lstStyle/>
          <a:p>
            <a:pPr algn="ctr" fontAlgn="auto">
              <a:spcAft>
                <a:spcPts val="0"/>
              </a:spcAft>
              <a:defRPr/>
            </a:pPr>
            <a:r>
              <a:rPr lang="ru-RU" dirty="0">
                <a:solidFill>
                  <a:schemeClr val="accent2">
                    <a:lumMod val="50000"/>
                  </a:schemeClr>
                </a:solidFill>
              </a:rPr>
              <a:t>Уважаемые родители!</a:t>
            </a:r>
            <a:br>
              <a:rPr lang="ru-RU" dirty="0">
                <a:solidFill>
                  <a:schemeClr val="accent2">
                    <a:lumMod val="50000"/>
                  </a:schemeClr>
                </a:solidFill>
              </a:rPr>
            </a:br>
            <a:endParaRPr lang="ru-RU" dirty="0">
              <a:solidFill>
                <a:schemeClr val="accent2">
                  <a:lumMod val="50000"/>
                </a:schemeClr>
              </a:solidFill>
            </a:endParaRPr>
          </a:p>
        </p:txBody>
      </p:sp>
      <p:sp>
        <p:nvSpPr>
          <p:cNvPr id="22530" name="Объект 2"/>
          <p:cNvSpPr>
            <a:spLocks noGrp="1"/>
          </p:cNvSpPr>
          <p:nvPr>
            <p:ph idx="1"/>
          </p:nvPr>
        </p:nvSpPr>
        <p:spPr>
          <a:xfrm>
            <a:off x="238125" y="1276709"/>
            <a:ext cx="9820275" cy="5236235"/>
          </a:xfrm>
        </p:spPr>
        <p:txBody>
          <a:bodyPr/>
          <a:lstStyle/>
          <a:p>
            <a:r>
              <a:rPr lang="ru-RU" b="1" dirty="0" smtClean="0">
                <a:solidFill>
                  <a:schemeClr val="accent2">
                    <a:lumMod val="50000"/>
                  </a:schemeClr>
                </a:solidFill>
              </a:rPr>
              <a:t>Постарайтесь быть терпеливыми к себе и к своему ребёнку. Прислушивайтесь к советам и просьбам воспитателей.</a:t>
            </a:r>
          </a:p>
          <a:p>
            <a:r>
              <a:rPr lang="ru-RU" b="1" dirty="0" smtClean="0">
                <a:solidFill>
                  <a:schemeClr val="accent2">
                    <a:lumMod val="50000"/>
                  </a:schemeClr>
                </a:solidFill>
              </a:rPr>
              <a:t>Обучайте ребёнка дома всем необходимым навыкам самообслуживания: умываться, вытирать руки, одеваться и раздеваться; самостоятельно кушать, пользуясь во время еды ложкой; </a:t>
            </a:r>
            <a:r>
              <a:rPr lang="ru-RU" b="1" u="sng" dirty="0" smtClean="0">
                <a:solidFill>
                  <a:schemeClr val="accent2">
                    <a:lumMod val="50000"/>
                  </a:schemeClr>
                </a:solidFill>
              </a:rPr>
              <a:t>проситься на горшок</a:t>
            </a:r>
            <a:r>
              <a:rPr lang="ru-RU" b="1" dirty="0" smtClean="0">
                <a:solidFill>
                  <a:schemeClr val="accent2">
                    <a:lumMod val="50000"/>
                  </a:schemeClr>
                </a:solidFill>
              </a:rPr>
              <a:t>.</a:t>
            </a:r>
          </a:p>
          <a:p>
            <a:r>
              <a:rPr lang="ru-RU" b="1" dirty="0" smtClean="0">
                <a:solidFill>
                  <a:schemeClr val="accent2">
                    <a:lumMod val="50000"/>
                  </a:schemeClr>
                </a:solidFill>
              </a:rPr>
              <a:t>Одежда в группе для данного возраста должна быть удобна шорты, брючки без застёжек и лямочек, носочки хлопчатобумажные, ребёнку проще будет самостоятельно одевать.</a:t>
            </a:r>
          </a:p>
          <a:p>
            <a:r>
              <a:rPr lang="ru-RU" b="1" dirty="0" smtClean="0">
                <a:solidFill>
                  <a:schemeClr val="accent2">
                    <a:lumMod val="50000"/>
                  </a:schemeClr>
                </a:solidFill>
              </a:rPr>
              <a:t>Сократите просмотр взрослых телепередач, а больше уделяйте внимание своему малышу читайте: сказки, стихи, пойте детские песенки. Проявляйте с малышом творческую деятельность (рисуйте, лепите). У ребёнка сформируется усидчивость.</a:t>
            </a:r>
          </a:p>
          <a:p>
            <a:r>
              <a:rPr lang="ru-RU" b="1" dirty="0" smtClean="0">
                <a:solidFill>
                  <a:schemeClr val="accent2">
                    <a:lumMod val="50000"/>
                  </a:schemeClr>
                </a:solidFill>
              </a:rPr>
              <a:t>Расширяйте "социальный горизонт" ребёнка, пусть он привыкает общаться со сверстниками на детских игровых площадках, ходить в гости к товарищам, оставаться ночевать у бабушки, гулять по поселку. Имея такой опыт, ребёнок не будет бояться общаться со сверстниками и взрослыми.</a:t>
            </a:r>
          </a:p>
          <a:p>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500331" y="500332"/>
            <a:ext cx="9135375" cy="5900468"/>
          </a:xfrm>
        </p:spPr>
        <p:txBody>
          <a:bodyPr/>
          <a:lstStyle/>
          <a:p>
            <a:r>
              <a:rPr lang="ru-RU" b="1" dirty="0" smtClean="0">
                <a:solidFill>
                  <a:schemeClr val="accent2">
                    <a:lumMod val="50000"/>
                  </a:schemeClr>
                </a:solidFill>
              </a:rPr>
              <a:t>Необходимо сформировать у ребёнка положительную установку, желание идти в детский сад. Малышу нужна эмоциональная поддержка со стороны родителей: чаще говорите, ребёнку, что вы его любите, обнимайте, берите на руки. Помните, чем спокойнее и эмоционально положительно родители</a:t>
            </a:r>
            <a:r>
              <a:rPr lang="ru-RU" b="1" dirty="0" smtClean="0">
                <a:solidFill>
                  <a:schemeClr val="accent2">
                    <a:lumMod val="50000"/>
                  </a:schemeClr>
                </a:solidFill>
                <a:latin typeface="Arial" charset="0"/>
              </a:rPr>
              <a:t> </a:t>
            </a:r>
            <a:r>
              <a:rPr lang="ru-RU" b="1" dirty="0" smtClean="0">
                <a:solidFill>
                  <a:schemeClr val="accent2">
                    <a:lumMod val="50000"/>
                  </a:schemeClr>
                </a:solidFill>
              </a:rPr>
              <a:t>будут относиться к такому важному событию, как посещение ребёнком детского сада, тем менее болезненно будет протекать процесс адаптации. Не скупитесь на похвалу, говорите малышу какой ты молодец, хороший, смелый.</a:t>
            </a:r>
          </a:p>
          <a:p>
            <a:r>
              <a:rPr lang="ru-RU" b="1" dirty="0" smtClean="0">
                <a:solidFill>
                  <a:schemeClr val="accent2">
                    <a:lumMod val="50000"/>
                  </a:schemeClr>
                </a:solidFill>
              </a:rPr>
              <a:t>В первый день лучше прийти на прогулку, так как на прогулке (в игре)малышу проще найти себе друзей, познакомиться с воспитателем.</a:t>
            </a:r>
          </a:p>
          <a:p>
            <a:r>
              <a:rPr lang="ru-RU" b="1" dirty="0" smtClean="0">
                <a:solidFill>
                  <a:schemeClr val="accent2">
                    <a:lumMod val="50000"/>
                  </a:schemeClr>
                </a:solidFill>
              </a:rPr>
              <a:t>В детский</a:t>
            </a:r>
            <a:r>
              <a:rPr lang="ru-RU" b="1" dirty="0" smtClean="0">
                <a:solidFill>
                  <a:schemeClr val="accent2">
                    <a:lumMod val="50000"/>
                  </a:schemeClr>
                </a:solidFill>
                <a:latin typeface="Arial" charset="0"/>
              </a:rPr>
              <a:t> </a:t>
            </a:r>
            <a:r>
              <a:rPr lang="ru-RU" b="1" dirty="0" smtClean="0">
                <a:solidFill>
                  <a:schemeClr val="accent2">
                    <a:lumMod val="50000"/>
                  </a:schemeClr>
                </a:solidFill>
              </a:rPr>
              <a:t>сад можно брать с собой любимую игрушку, мамин платочек, книжку, ребёнку будет легче находиться в группе.</a:t>
            </a:r>
          </a:p>
          <a:p>
            <a:r>
              <a:rPr lang="ru-RU" b="1" dirty="0" smtClean="0">
                <a:solidFill>
                  <a:schemeClr val="accent2">
                    <a:lumMod val="50000"/>
                  </a:schemeClr>
                </a:solidFill>
              </a:rPr>
              <a:t>Планируйте своё время так, чтобы в первый месяц посещения ребёнка детского сада у Вас была возможность не оставлять его там на целый день. Первая неделя посещения детского</a:t>
            </a:r>
            <a:r>
              <a:rPr lang="ru-RU" b="1" dirty="0" smtClean="0">
                <a:solidFill>
                  <a:schemeClr val="accent2">
                    <a:lumMod val="50000"/>
                  </a:schemeClr>
                </a:solidFill>
                <a:latin typeface="Arial" charset="0"/>
              </a:rPr>
              <a:t> </a:t>
            </a:r>
            <a:r>
              <a:rPr lang="ru-RU" b="1" dirty="0" smtClean="0">
                <a:solidFill>
                  <a:schemeClr val="accent2">
                    <a:lumMod val="50000"/>
                  </a:schemeClr>
                </a:solidFill>
              </a:rPr>
              <a:t>сада должна быть ограничена двумя часами, позже можно оставить малыша до обеда, в конце месяца (если рекомендует воспитатель) приводить малыша на целый день.</a:t>
            </a:r>
          </a:p>
          <a:p>
            <a:r>
              <a:rPr lang="ru-RU" b="1" dirty="0" smtClean="0">
                <a:solidFill>
                  <a:schemeClr val="accent2">
                    <a:lumMod val="50000"/>
                  </a:schemeClr>
                </a:solidFill>
              </a:rPr>
              <a:t>Ребёнок должен приходить в детский сад здоровым. Для профилактики ОРЗ и ОРВИ необходимо принимать витамины.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552091"/>
            <a:ext cx="8596312" cy="587734"/>
          </a:xfrm>
        </p:spPr>
        <p:txBody>
          <a:bodyPr rtlCol="0">
            <a:normAutofit fontScale="90000"/>
          </a:bodyPr>
          <a:lstStyle/>
          <a:p>
            <a:pPr algn="ctr" fontAlgn="auto">
              <a:spcAft>
                <a:spcPts val="0"/>
              </a:spcAft>
              <a:defRPr/>
            </a:pPr>
            <a:r>
              <a:rPr lang="ru-RU" dirty="0" smtClean="0">
                <a:solidFill>
                  <a:schemeClr val="accent2">
                    <a:lumMod val="50000"/>
                  </a:schemeClr>
                </a:solidFill>
              </a:rPr>
              <a:t>Чего нельзя делать ни в коем случае!!!!</a:t>
            </a:r>
            <a:endParaRPr lang="ru-RU" dirty="0">
              <a:solidFill>
                <a:schemeClr val="accent2">
                  <a:lumMod val="50000"/>
                </a:schemeClr>
              </a:solidFill>
            </a:endParaRPr>
          </a:p>
        </p:txBody>
      </p:sp>
      <p:sp>
        <p:nvSpPr>
          <p:cNvPr id="3" name="Объект 2"/>
          <p:cNvSpPr>
            <a:spLocks noGrp="1"/>
          </p:cNvSpPr>
          <p:nvPr>
            <p:ph idx="1"/>
          </p:nvPr>
        </p:nvSpPr>
        <p:spPr>
          <a:xfrm>
            <a:off x="672860" y="1139825"/>
            <a:ext cx="8773065" cy="5499100"/>
          </a:xfrm>
        </p:spPr>
        <p:txBody>
          <a:bodyPr rtlCol="0">
            <a:normAutofit/>
          </a:bodyPr>
          <a:lstStyle/>
          <a:p>
            <a:pPr fontAlgn="auto">
              <a:spcAft>
                <a:spcPts val="0"/>
              </a:spcAft>
              <a:buFont typeface="Wingdings 3" charset="2"/>
              <a:buChar char=""/>
              <a:defRPr/>
            </a:pPr>
            <a:r>
              <a:rPr lang="ru-RU" b="1" dirty="0" smtClean="0">
                <a:solidFill>
                  <a:schemeClr val="accent2">
                    <a:lumMod val="50000"/>
                  </a:schemeClr>
                </a:solidFill>
              </a:rPr>
              <a:t>- Нельзя наказывать или сердиться на малыша 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тоже абсолютно неэффективно. Дети этого возраста пока не умеют держать слово. Лучше еще раз напомните, что вы обязательно придете.</a:t>
            </a:r>
          </a:p>
          <a:p>
            <a:pPr fontAlgn="auto">
              <a:spcAft>
                <a:spcPts val="0"/>
              </a:spcAft>
              <a:buFont typeface="Wingdings 3" charset="2"/>
              <a:buChar char=""/>
              <a:defRPr/>
            </a:pPr>
            <a:r>
              <a:rPr lang="ru-RU" b="1" dirty="0" smtClean="0">
                <a:solidFill>
                  <a:schemeClr val="accent2">
                    <a:lumMod val="50000"/>
                  </a:schemeClr>
                </a:solidFill>
              </a:rPr>
              <a:t>- Нельзя пугать детским садом («Вот будешь себя плохо вести, опять в детский сад пойдешь!»). Место, которым пугают, никогда не станет ни любимым, ни безопасным.</a:t>
            </a:r>
          </a:p>
          <a:p>
            <a:pPr fontAlgn="auto">
              <a:spcAft>
                <a:spcPts val="0"/>
              </a:spcAft>
              <a:buFont typeface="Wingdings 3" charset="2"/>
              <a:buChar char=""/>
              <a:defRPr/>
            </a:pPr>
            <a:r>
              <a:rPr lang="ru-RU" b="1" dirty="0" smtClean="0">
                <a:solidFill>
                  <a:schemeClr val="accent2">
                    <a:lumMod val="50000"/>
                  </a:schemeClr>
                </a:solidFill>
              </a:rPr>
              <a:t>- Нельзя плохо отзываться о воспитателях и саде при ребенке. Это может навести малыша на мысль, что сад - нехорошее место и там его окружают плохие люди. Тогда тревога не пройдет вообще.</a:t>
            </a:r>
          </a:p>
          <a:p>
            <a:pPr fontAlgn="auto">
              <a:spcAft>
                <a:spcPts val="0"/>
              </a:spcAft>
              <a:buFont typeface="Wingdings 3" charset="2"/>
              <a:buChar char=""/>
              <a:defRPr/>
            </a:pPr>
            <a:r>
              <a:rPr lang="ru-RU" b="1" dirty="0" smtClean="0">
                <a:solidFill>
                  <a:schemeClr val="accent2">
                    <a:lumMod val="50000"/>
                  </a:schemeClr>
                </a:solidFill>
              </a:rPr>
              <a:t>- Нельзя обманывать ребенка, говоря, что вы придете очень скоро, если малышу, например, предстоит оставаться в садике полдня или даже на полный день. Пусть лучше он знает, что мама придет нескоро, чем будет ждать ее целый день и может потерять доверие к самому близкому человеку.</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295400" y="517584"/>
            <a:ext cx="9601200" cy="688915"/>
          </a:xfrm>
        </p:spPr>
        <p:txBody>
          <a:bodyPr>
            <a:normAutofit/>
          </a:bodyPr>
          <a:lstStyle/>
          <a:p>
            <a:r>
              <a:rPr lang="ru-RU" sz="3200" dirty="0" smtClean="0">
                <a:solidFill>
                  <a:schemeClr val="accent2">
                    <a:lumMod val="50000"/>
                  </a:schemeClr>
                </a:solidFill>
              </a:rPr>
              <a:t>Способы уменьшить стресс ребенка:</a:t>
            </a:r>
          </a:p>
        </p:txBody>
      </p:sp>
      <p:sp>
        <p:nvSpPr>
          <p:cNvPr id="3" name="Объект 2"/>
          <p:cNvSpPr>
            <a:spLocks noGrp="1"/>
          </p:cNvSpPr>
          <p:nvPr>
            <p:ph idx="1"/>
          </p:nvPr>
        </p:nvSpPr>
        <p:spPr>
          <a:xfrm>
            <a:off x="198438" y="1242204"/>
            <a:ext cx="9549411" cy="4925683"/>
          </a:xfrm>
        </p:spPr>
        <p:txBody>
          <a:bodyPr rtlCol="0">
            <a:noAutofit/>
          </a:bodyPr>
          <a:lstStyle/>
          <a:p>
            <a:pPr fontAlgn="auto">
              <a:spcAft>
                <a:spcPts val="0"/>
              </a:spcAft>
              <a:buFont typeface="Wingdings 3" charset="2"/>
              <a:buChar char=""/>
              <a:defRPr/>
            </a:pPr>
            <a:r>
              <a:rPr lang="ru-RU" sz="1400" b="1" dirty="0" smtClean="0">
                <a:solidFill>
                  <a:schemeClr val="accent2">
                    <a:lumMod val="50000"/>
                  </a:schemeClr>
                </a:solidFill>
              </a:rPr>
              <a:t>Необходимо заранее создавать дома для ребенка режим дня (сон, игры, прием пищи), соответствующий режиму ДОУ.</a:t>
            </a:r>
          </a:p>
          <a:p>
            <a:pPr fontAlgn="auto">
              <a:spcAft>
                <a:spcPts val="0"/>
              </a:spcAft>
              <a:buFont typeface="Wingdings 3" charset="2"/>
              <a:buChar char=""/>
              <a:defRPr/>
            </a:pPr>
            <a:r>
              <a:rPr lang="ru-RU" sz="1400" b="1" dirty="0" smtClean="0">
                <a:solidFill>
                  <a:schemeClr val="accent2">
                    <a:lumMod val="50000"/>
                  </a:schemeClr>
                </a:solidFill>
              </a:rPr>
              <a:t>В первые дни не следует оставлять малыша в детском саду больше 2-х часов. </a:t>
            </a:r>
          </a:p>
          <a:p>
            <a:pPr fontAlgn="auto">
              <a:spcAft>
                <a:spcPts val="0"/>
              </a:spcAft>
              <a:buFont typeface="Wingdings 3" charset="2"/>
              <a:buChar char=""/>
              <a:defRPr/>
            </a:pPr>
            <a:r>
              <a:rPr lang="ru-RU" sz="1400" b="1" dirty="0" smtClean="0">
                <a:solidFill>
                  <a:schemeClr val="accent2">
                    <a:lumMod val="50000"/>
                  </a:schemeClr>
                </a:solidFill>
              </a:rPr>
              <a:t>Время пребывания нужно увеличивать постепенно. По прошествии 2-3 недель, учитывая желание малыша, можно оставлять на целый день.</a:t>
            </a:r>
          </a:p>
          <a:p>
            <a:pPr fontAlgn="auto">
              <a:spcAft>
                <a:spcPts val="0"/>
              </a:spcAft>
              <a:buFont typeface="Wingdings 3" charset="2"/>
              <a:buChar char=""/>
              <a:defRPr/>
            </a:pPr>
            <a:r>
              <a:rPr lang="ru-RU" sz="1400" b="1" dirty="0" smtClean="0">
                <a:solidFill>
                  <a:schemeClr val="accent2">
                    <a:lumMod val="50000"/>
                  </a:schemeClr>
                </a:solidFill>
              </a:rPr>
              <a:t>Каждый день необходимо спрашивать у ребенка о том, как прошел день, какие он получил впечатления. Обязательно нужно акцентировать внимание на положительных моментах, так как именно родители такими короткими замечаниями способны сформировать позитивное отношение к ДОУ.</a:t>
            </a:r>
          </a:p>
          <a:p>
            <a:pPr fontAlgn="auto">
              <a:spcAft>
                <a:spcPts val="0"/>
              </a:spcAft>
              <a:buFont typeface="Wingdings 3" charset="2"/>
              <a:buChar char=""/>
              <a:defRPr/>
            </a:pPr>
            <a:r>
              <a:rPr lang="ru-RU" sz="1400" b="1" dirty="0" smtClean="0">
                <a:solidFill>
                  <a:schemeClr val="accent2">
                    <a:lumMod val="50000"/>
                  </a:schemeClr>
                </a:solidFill>
              </a:rPr>
              <a:t>Желательно укладывать ребенка спать пораньше, побыть с ним подольше перед сном, поговорить о садике. Можно с вечера условиться, какие игрушки он возьмет с собой в садик, вместе решить, какую одежду он наденет утром.</a:t>
            </a:r>
          </a:p>
          <a:p>
            <a:pPr fontAlgn="auto">
              <a:spcAft>
                <a:spcPts val="0"/>
              </a:spcAft>
              <a:buFont typeface="Wingdings 3" charset="2"/>
              <a:buChar char=""/>
              <a:defRPr/>
            </a:pPr>
            <a:r>
              <a:rPr lang="ru-RU" sz="1400" b="1" dirty="0" smtClean="0">
                <a:solidFill>
                  <a:schemeClr val="accent2">
                    <a:lumMod val="50000"/>
                  </a:schemeClr>
                </a:solidFill>
              </a:rPr>
              <a:t>В выходные дни придерживаться режима дня, принятого в ДОУ, повторять все  виды деятельности.</a:t>
            </a:r>
          </a:p>
          <a:p>
            <a:pPr fontAlgn="auto">
              <a:spcAft>
                <a:spcPts val="0"/>
              </a:spcAft>
              <a:buFont typeface="Wingdings 3" charset="2"/>
              <a:buChar char=""/>
              <a:defRPr/>
            </a:pPr>
            <a:r>
              <a:rPr lang="ru-RU" sz="1400" b="1" dirty="0" smtClean="0">
                <a:solidFill>
                  <a:schemeClr val="accent2">
                    <a:lumMod val="50000"/>
                  </a:schemeClr>
                </a:solidFill>
              </a:rPr>
              <a:t>Желательно дать ребенку пару дней отдыха, если он категорически отказывается идти в детский сад. Все это время надо рассказывать о садике, о том, как много интересного его ждет там.</a:t>
            </a:r>
          </a:p>
          <a:p>
            <a:pPr fontAlgn="auto">
              <a:spcAft>
                <a:spcPts val="0"/>
              </a:spcAft>
              <a:buFont typeface="Wingdings 3" charset="2"/>
              <a:buChar char=""/>
              <a:defRPr/>
            </a:pPr>
            <a:r>
              <a:rPr lang="ru-RU" sz="1400" b="1" dirty="0" smtClean="0">
                <a:solidFill>
                  <a:schemeClr val="accent2">
                    <a:lumMod val="50000"/>
                  </a:schemeClr>
                </a:solidFill>
              </a:rPr>
              <a:t>Будьте терпеливы, проявляйте понимание и проницательность. И тогда скоро детский сад превратится для малыша в уютный, хорошо знакомый и привычный мир!</a:t>
            </a:r>
            <a:endParaRPr lang="ru-RU" sz="1400" b="1"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369" y="405442"/>
            <a:ext cx="8596312" cy="1524958"/>
          </a:xfrm>
        </p:spPr>
        <p:txBody>
          <a:bodyPr rtlCol="0">
            <a:normAutofit fontScale="90000"/>
          </a:bodyPr>
          <a:lstStyle/>
          <a:p>
            <a:pPr algn="ctr" fontAlgn="auto">
              <a:spcAft>
                <a:spcPts val="0"/>
              </a:spcAft>
              <a:defRPr/>
            </a:pPr>
            <a:r>
              <a:rPr lang="ru-RU" sz="3100" b="1" dirty="0">
                <a:solidFill>
                  <a:schemeClr val="accent2">
                    <a:lumMod val="50000"/>
                  </a:schemeClr>
                </a:solidFill>
              </a:rPr>
              <a:t>Уважаемые родители!!!</a:t>
            </a:r>
            <a:r>
              <a:rPr lang="ru-RU" sz="3100" dirty="0">
                <a:solidFill>
                  <a:schemeClr val="accent2">
                    <a:lumMod val="50000"/>
                  </a:schemeClr>
                </a:solidFill>
              </a:rPr>
              <a:t/>
            </a:r>
            <a:br>
              <a:rPr lang="ru-RU" sz="3100" dirty="0">
                <a:solidFill>
                  <a:schemeClr val="accent2">
                    <a:lumMod val="50000"/>
                  </a:schemeClr>
                </a:solidFill>
              </a:rPr>
            </a:br>
            <a:r>
              <a:rPr lang="ru-RU" sz="3100" b="1" dirty="0">
                <a:solidFill>
                  <a:srgbClr val="C00000"/>
                </a:solidFill>
              </a:rPr>
              <a:t>В учреждение дошкольного образования запрещено приносить из дома:</a:t>
            </a:r>
            <a:r>
              <a:rPr lang="ru-RU" dirty="0"/>
              <a:t/>
            </a:r>
            <a:br>
              <a:rPr lang="ru-RU" dirty="0"/>
            </a:br>
            <a:endParaRPr lang="ru-RU" dirty="0"/>
          </a:p>
        </p:txBody>
      </p:sp>
      <p:sp>
        <p:nvSpPr>
          <p:cNvPr id="3" name="Объект 2"/>
          <p:cNvSpPr>
            <a:spLocks noGrp="1"/>
          </p:cNvSpPr>
          <p:nvPr>
            <p:ph idx="1"/>
          </p:nvPr>
        </p:nvSpPr>
        <p:spPr>
          <a:xfrm>
            <a:off x="810883" y="1801813"/>
            <a:ext cx="8824823" cy="4521349"/>
          </a:xfrm>
        </p:spPr>
        <p:txBody>
          <a:bodyPr rtlCol="0">
            <a:normAutofit lnSpcReduction="10000"/>
          </a:bodyPr>
          <a:lstStyle/>
          <a:p>
            <a:pPr fontAlgn="auto">
              <a:spcAft>
                <a:spcPts val="0"/>
              </a:spcAft>
              <a:buFont typeface="Wingdings 3" charset="2"/>
              <a:buChar char=""/>
              <a:defRPr/>
            </a:pPr>
            <a:r>
              <a:rPr lang="ru-RU" sz="1600" b="1" u="sng" dirty="0">
                <a:solidFill>
                  <a:schemeClr val="accent2">
                    <a:lumMod val="50000"/>
                  </a:schemeClr>
                </a:solidFill>
              </a:rPr>
              <a:t>Любые лекарственные препараты, </a:t>
            </a:r>
            <a:r>
              <a:rPr lang="ru-RU" sz="1600" b="1" u="sng" dirty="0" smtClean="0">
                <a:solidFill>
                  <a:schemeClr val="accent2">
                    <a:lumMod val="50000"/>
                  </a:schemeClr>
                </a:solidFill>
              </a:rPr>
              <a:t>витамины</a:t>
            </a:r>
            <a:r>
              <a:rPr lang="ru-RU" sz="1600" b="1" dirty="0" smtClean="0">
                <a:solidFill>
                  <a:schemeClr val="accent2">
                    <a:lumMod val="50000"/>
                  </a:schemeClr>
                </a:solidFill>
              </a:rPr>
              <a:t>. </a:t>
            </a:r>
            <a:r>
              <a:rPr lang="ru-RU" sz="1600" b="1" dirty="0">
                <a:solidFill>
                  <a:schemeClr val="accent2">
                    <a:lumMod val="50000"/>
                  </a:schemeClr>
                </a:solidFill>
              </a:rPr>
              <a:t>Учреждение дошкольного образования могут посещать только здоровые </a:t>
            </a:r>
            <a:r>
              <a:rPr lang="ru-RU" sz="1600" b="1" dirty="0" smtClean="0">
                <a:solidFill>
                  <a:schemeClr val="accent2">
                    <a:lumMod val="50000"/>
                  </a:schemeClr>
                </a:solidFill>
              </a:rPr>
              <a:t>дети. </a:t>
            </a:r>
            <a:r>
              <a:rPr lang="ru-RU" sz="1600" b="1" dirty="0">
                <a:solidFill>
                  <a:schemeClr val="accent2">
                    <a:lumMod val="50000"/>
                  </a:schemeClr>
                </a:solidFill>
              </a:rPr>
              <a:t>Принесенные ребенком лекарства, витамины могут стать причиной отравления других детей</a:t>
            </a:r>
            <a:r>
              <a:rPr lang="ru-RU" sz="1600" b="1" dirty="0" smtClean="0">
                <a:solidFill>
                  <a:schemeClr val="accent2">
                    <a:lumMod val="50000"/>
                  </a:schemeClr>
                </a:solidFill>
              </a:rPr>
              <a:t>.</a:t>
            </a:r>
            <a:endParaRPr lang="ru-RU" sz="1600" b="1" dirty="0">
              <a:solidFill>
                <a:schemeClr val="accent2">
                  <a:lumMod val="50000"/>
                </a:schemeClr>
              </a:solidFill>
            </a:endParaRPr>
          </a:p>
          <a:p>
            <a:pPr fontAlgn="auto">
              <a:spcAft>
                <a:spcPts val="0"/>
              </a:spcAft>
              <a:buFont typeface="Wingdings 3" charset="2"/>
              <a:buChar char=""/>
              <a:defRPr/>
            </a:pPr>
            <a:r>
              <a:rPr lang="ru-RU" sz="1600" b="1" dirty="0" smtClean="0">
                <a:solidFill>
                  <a:schemeClr val="accent2">
                    <a:lumMod val="50000"/>
                  </a:schemeClr>
                </a:solidFill>
              </a:rPr>
              <a:t> </a:t>
            </a:r>
            <a:r>
              <a:rPr lang="ru-RU" sz="1600" b="1" u="sng" dirty="0">
                <a:solidFill>
                  <a:schemeClr val="accent2">
                    <a:lumMod val="50000"/>
                  </a:schemeClr>
                </a:solidFill>
              </a:rPr>
              <a:t>Продукты питания </a:t>
            </a:r>
            <a:r>
              <a:rPr lang="ru-RU" sz="1600" b="1" dirty="0">
                <a:solidFill>
                  <a:schemeClr val="accent2">
                    <a:lumMod val="50000"/>
                  </a:schemeClr>
                </a:solidFill>
              </a:rPr>
              <a:t>(фрукты, сырки, чипсы, конфеты, жевательную резинку и др.) и воду! Внимательно проверяйте, что именно Ваш ребенок несет в детский сад! Помните, что детям свойственно угощать друг друга тайно принесенными сладостями это может стать причиной аллергической реакции, пищевого отравления, инфекционного заболевания. Так же ребенок может во время игры, бега подавиться конфетой или жевательной резинкой</a:t>
            </a:r>
            <a:r>
              <a:rPr lang="ru-RU" sz="1600" b="1" dirty="0" smtClean="0">
                <a:solidFill>
                  <a:schemeClr val="accent2">
                    <a:lumMod val="50000"/>
                  </a:schemeClr>
                </a:solidFill>
              </a:rPr>
              <a:t>.</a:t>
            </a:r>
            <a:endParaRPr lang="ru-RU" sz="1600" b="1" dirty="0">
              <a:solidFill>
                <a:schemeClr val="accent2">
                  <a:lumMod val="50000"/>
                </a:schemeClr>
              </a:solidFill>
            </a:endParaRPr>
          </a:p>
          <a:p>
            <a:pPr fontAlgn="auto">
              <a:spcAft>
                <a:spcPts val="0"/>
              </a:spcAft>
              <a:buFont typeface="Wingdings 3" charset="2"/>
              <a:buChar char=""/>
              <a:defRPr/>
            </a:pPr>
            <a:r>
              <a:rPr lang="ru-RU" sz="1600" b="1" dirty="0">
                <a:solidFill>
                  <a:schemeClr val="accent2">
                    <a:lumMod val="50000"/>
                  </a:schemeClr>
                </a:solidFill>
              </a:rPr>
              <a:t>• </a:t>
            </a:r>
            <a:r>
              <a:rPr lang="ru-RU" sz="1600" b="1" u="sng" dirty="0">
                <a:solidFill>
                  <a:schemeClr val="accent2">
                    <a:lumMod val="50000"/>
                  </a:schemeClr>
                </a:solidFill>
              </a:rPr>
              <a:t>Мягкие игрушки</a:t>
            </a:r>
            <a:r>
              <a:rPr lang="ru-RU" sz="1600" b="1" dirty="0">
                <a:solidFill>
                  <a:schemeClr val="accent2">
                    <a:lumMod val="50000"/>
                  </a:schemeClr>
                </a:solidFill>
              </a:rPr>
              <a:t>. В учреждении дошкольного образования по санитарным правилам и нормам запрещено использование мягких игрушек</a:t>
            </a:r>
            <a:r>
              <a:rPr lang="ru-RU" sz="1600" b="1" dirty="0" smtClean="0">
                <a:solidFill>
                  <a:schemeClr val="accent2">
                    <a:lumMod val="50000"/>
                  </a:schemeClr>
                </a:solidFill>
              </a:rPr>
              <a:t>.</a:t>
            </a:r>
            <a:endParaRPr lang="ru-RU" sz="1600" b="1" dirty="0">
              <a:solidFill>
                <a:schemeClr val="accent2">
                  <a:lumMod val="50000"/>
                </a:schemeClr>
              </a:solidFill>
            </a:endParaRPr>
          </a:p>
          <a:p>
            <a:pPr fontAlgn="auto">
              <a:spcAft>
                <a:spcPts val="0"/>
              </a:spcAft>
              <a:buFont typeface="Wingdings 3" charset="2"/>
              <a:buChar char=""/>
              <a:defRPr/>
            </a:pPr>
            <a:r>
              <a:rPr lang="ru-RU" sz="1600" b="1" dirty="0">
                <a:solidFill>
                  <a:schemeClr val="accent2">
                    <a:lumMod val="50000"/>
                  </a:schemeClr>
                </a:solidFill>
              </a:rPr>
              <a:t>• </a:t>
            </a:r>
            <a:r>
              <a:rPr lang="ru-RU" sz="1600" b="1" u="sng" dirty="0">
                <a:solidFill>
                  <a:schemeClr val="accent2">
                    <a:lumMod val="50000"/>
                  </a:schemeClr>
                </a:solidFill>
              </a:rPr>
              <a:t>Опасные предметы</a:t>
            </a:r>
            <a:r>
              <a:rPr lang="ru-RU" sz="1600" b="1" dirty="0">
                <a:solidFill>
                  <a:schemeClr val="accent2">
                    <a:lumMod val="50000"/>
                  </a:schemeClr>
                </a:solidFill>
              </a:rPr>
              <a:t>. Часто дети в тайне от родителей приносят в детский сад гвозди, куски проволоки, зажигалки, и др. Это может быть причиной травмы ребенка</a:t>
            </a:r>
            <a:r>
              <a:rPr lang="ru-RU" sz="1600" b="1" dirty="0" smtClean="0">
                <a:solidFill>
                  <a:schemeClr val="accent2">
                    <a:lumMod val="50000"/>
                  </a:schemeClr>
                </a:solidFill>
              </a:rPr>
              <a:t>.</a:t>
            </a:r>
            <a:endParaRPr lang="ru-RU" sz="1600" b="1" dirty="0">
              <a:solidFill>
                <a:schemeClr val="accent2">
                  <a:lumMod val="50000"/>
                </a:schemeClr>
              </a:solidFill>
            </a:endParaRPr>
          </a:p>
          <a:p>
            <a:pPr fontAlgn="auto">
              <a:spcAft>
                <a:spcPts val="0"/>
              </a:spcAft>
              <a:buFont typeface="Wingdings 3" charset="2"/>
              <a:buChar char=""/>
              <a:defRPr/>
            </a:pPr>
            <a:r>
              <a:rPr lang="ru-RU" sz="1600" b="1" dirty="0">
                <a:solidFill>
                  <a:schemeClr val="accent2">
                    <a:lumMod val="50000"/>
                  </a:schemeClr>
                </a:solidFill>
              </a:rPr>
              <a:t>• </a:t>
            </a:r>
            <a:r>
              <a:rPr lang="ru-RU" sz="1600" b="1" u="sng" dirty="0">
                <a:solidFill>
                  <a:schemeClr val="accent2">
                    <a:lumMod val="50000"/>
                  </a:schemeClr>
                </a:solidFill>
              </a:rPr>
              <a:t>Запрещено приносить различные предметы косметики </a:t>
            </a:r>
            <a:r>
              <a:rPr lang="ru-RU" sz="1600" b="1" dirty="0">
                <a:solidFill>
                  <a:schemeClr val="accent2">
                    <a:lumMod val="50000"/>
                  </a:schemeClr>
                </a:solidFill>
              </a:rPr>
              <a:t>детскую туалетную воду, лак для ногтей и др. Дети играя могут испортить одежду или используя косметику вызывать аллергическую реакцию.</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373</TotalTime>
  <Words>2756</Words>
  <Application>Microsoft Office PowerPoint</Application>
  <PresentationFormat>Произвольный</PresentationFormat>
  <Paragraphs>142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Грань</vt:lpstr>
      <vt:lpstr>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vt:lpstr>
      <vt:lpstr>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vt:lpstr>
      <vt:lpstr>Слайд 3</vt:lpstr>
      <vt:lpstr>Слайд 4</vt:lpstr>
      <vt:lpstr>Уважаемые родители! </vt:lpstr>
      <vt:lpstr>Слайд 6</vt:lpstr>
      <vt:lpstr>Чего нельзя делать ни в коем случае!!!!</vt:lpstr>
      <vt:lpstr>Способы уменьшить стресс ребенка:</vt:lpstr>
      <vt:lpstr>Уважаемые родители!!! В учреждение дошкольного образования запрещено приносить из дома: </vt:lpstr>
      <vt:lpstr>Организация питания.</vt:lpstr>
      <vt:lpstr> Основные принципы организации питания в Учреждении следующие: </vt:lpstr>
      <vt:lpstr>Контроль организации питания детей в группах включает в себя следующие позиции: </vt:lpstr>
      <vt:lpstr>Советы родителям</vt:lpstr>
      <vt:lpstr>Основные принципы здорового питания:</vt:lpstr>
      <vt:lpstr>Слайд 15</vt:lpstr>
      <vt:lpstr>Что еще должен знать родитель?</vt:lpstr>
      <vt:lpstr>Уважаемые родители!   Нужна ли прививка от гриппа детям? </vt:lpstr>
      <vt:lpstr>Как подготовиться к вакцинации против гриппа?</vt:lpstr>
      <vt:lpstr>Противопоказания к вакцинации от гриппа:</vt:lpstr>
      <vt:lpstr> Может ли вакцина нанести вред здоровью?</vt:lpstr>
      <vt:lpstr> Почему надо ежегодно прививаться  от гриппа?</vt:lpstr>
      <vt:lpstr> Профилактика коронавирусной инфекции</vt:lpstr>
      <vt:lpstr> Профилактика коронавирусной инфекции</vt:lpstr>
      <vt:lpstr>Слайд 24</vt:lpstr>
      <vt:lpstr>Слайд 25</vt:lpstr>
      <vt:lpstr>НАПОМИНАЕМ:  В ДОУ действует  масочный режим!  Берегите себя и своих близких!!!</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dc:title>
  <dc:creator>Дима</dc:creator>
  <cp:lastModifiedBy>1</cp:lastModifiedBy>
  <cp:revision>15</cp:revision>
  <dcterms:created xsi:type="dcterms:W3CDTF">2020-09-20T11:47:07Z</dcterms:created>
  <dcterms:modified xsi:type="dcterms:W3CDTF">2021-10-15T11:40:55Z</dcterms:modified>
</cp:coreProperties>
</file>