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5" r:id="rId2"/>
    <p:sldId id="335" r:id="rId3"/>
    <p:sldId id="267" r:id="rId4"/>
    <p:sldId id="287" r:id="rId5"/>
    <p:sldId id="316" r:id="rId6"/>
    <p:sldId id="326" r:id="rId7"/>
    <p:sldId id="337" r:id="rId8"/>
    <p:sldId id="346" r:id="rId9"/>
    <p:sldId id="323" r:id="rId10"/>
    <p:sldId id="344" r:id="rId11"/>
    <p:sldId id="345" r:id="rId12"/>
    <p:sldId id="327" r:id="rId13"/>
    <p:sldId id="338" r:id="rId14"/>
    <p:sldId id="347" r:id="rId15"/>
    <p:sldId id="328" r:id="rId16"/>
    <p:sldId id="329" r:id="rId17"/>
    <p:sldId id="330" r:id="rId18"/>
    <p:sldId id="339" r:id="rId19"/>
    <p:sldId id="348" r:id="rId20"/>
    <p:sldId id="331" r:id="rId21"/>
    <p:sldId id="340" r:id="rId22"/>
    <p:sldId id="333" r:id="rId23"/>
    <p:sldId id="34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0A4E"/>
    <a:srgbClr val="3C283B"/>
    <a:srgbClr val="540417"/>
    <a:srgbClr val="674554"/>
    <a:srgbClr val="9060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9" autoAdjust="0"/>
    <p:restoredTop sz="94660"/>
  </p:normalViewPr>
  <p:slideViewPr>
    <p:cSldViewPr>
      <p:cViewPr>
        <p:scale>
          <a:sx n="73" d="100"/>
          <a:sy n="73" d="100"/>
        </p:scale>
        <p:origin x="-272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9AA243-7F73-4366-BFAC-20AA3490C034}" type="datetimeFigureOut">
              <a:rPr lang="ru-RU" smtClean="0"/>
              <a:pPr/>
              <a:t>25.06.24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BBCE05-036F-4449-AEF1-7247391A21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am.ru/obrazovanie/metodicheskie-razrabotki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5324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16627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5193">
            <a:off x="4339129" y="997574"/>
            <a:ext cx="2376264" cy="2376264"/>
          </a:xfrm>
          <a:prstGeom prst="rect">
            <a:avLst/>
          </a:prstGeom>
        </p:spPr>
      </p:pic>
      <p:pic>
        <p:nvPicPr>
          <p:cNvPr id="13" name="Рисунок 12" descr="87429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5832648" cy="1124744"/>
          </a:xfrm>
          <a:prstGeom prst="rect">
            <a:avLst/>
          </a:prstGeom>
        </p:spPr>
      </p:pic>
      <p:pic>
        <p:nvPicPr>
          <p:cNvPr id="8" name="Рисунок 7" descr="1588054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-171400"/>
            <a:ext cx="1296144" cy="12615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924944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САМООБРАЗОВАНИЮ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РАННЕГО ВОЗРАСТА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«ФАНТАЗЕРЫ»</a:t>
            </a:r>
          </a:p>
          <a:p>
            <a:pPr algn="ctr"/>
            <a:r>
              <a:rPr lang="ru-RU" sz="1200" b="1" dirty="0" smtClean="0">
                <a:solidFill>
                  <a:srgbClr val="1D0A4E"/>
                </a:solidFill>
                <a:latin typeface="Times New Roman" pitchFamily="18" charset="0"/>
                <a:cs typeface="Times New Roman" pitchFamily="18" charset="0"/>
              </a:rPr>
              <a:t>Выполнил воспитатель Абдуллина А.А.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2023-2024УЧ.ГОД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83671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МКДОУ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детский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сад №52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</a:rPr>
              <a:t>пгт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. Дружинино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118992" cy="374441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Фридрих  </a:t>
            </a:r>
            <a:r>
              <a:rPr lang="ru-RU" sz="66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Фребель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http://go4.imgsmail.ru/imgpreview?key=6c9194d9394e0bc7&amp;mb=imgdb_preview_1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98" y="980728"/>
            <a:ext cx="3790350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99992" y="620688"/>
            <a:ext cx="46440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одной из первых педагогических систем дошкольного воспитания Фридрих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Фребель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 убежден, что задача первоначального образования состоит не в учении в обыкновенном смысле этого слова, а в организации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3682752" cy="201622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Мария Монтессори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4034" name="Picture 2" descr="http://img1.liveinternet.ru/images/attach/c/10/111/846/111846257_1148768mariamontess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788024" cy="659735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268760"/>
            <a:ext cx="42839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Неоднозначную оценку получила и другая всемирно известная система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дидактических игр, автором которой является Мария Монтессори. По определению места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образовательном процессе М. Монтессори была близка к позиции Ф.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sng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Фребеля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игра должна быть обучающей, в противном случае это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пустая игра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 оказывающая влияния на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ребенка.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\Desktop\мастер-класс\карти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8592" cy="3455107"/>
          </a:xfrm>
          <a:prstGeom prst="triangl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win\Desktop\мастер-класс\картинки\71759_html_mf2df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286" y="2564904"/>
            <a:ext cx="4532714" cy="42930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176464" cy="136815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Дидактическая </a:t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5064" name="Picture 8" descr="http://fony-kartinki.ru/_ph/37/2/9709468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0688"/>
            <a:ext cx="1979712" cy="1979712"/>
          </a:xfrm>
          <a:prstGeom prst="rect">
            <a:avLst/>
          </a:prstGeom>
          <a:noFill/>
        </p:spPr>
      </p:pic>
      <p:pic>
        <p:nvPicPr>
          <p:cNvPr id="45068" name="Picture 12" descr="http://fony-kartinki.ru/_ph/37/2/9709468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016224" cy="201622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355976" y="1628800"/>
            <a:ext cx="4788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средством для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сенсорного развития детей, что является актуальным.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6/90/54/90054396_Victory_Dan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3214"/>
            <a:ext cx="3739789" cy="3794786"/>
          </a:xfrm>
          <a:prstGeom prst="rect">
            <a:avLst/>
          </a:prstGeom>
          <a:noFill/>
        </p:spPr>
      </p:pic>
      <p:pic>
        <p:nvPicPr>
          <p:cNvPr id="5" name="Рисунок 4" descr="86224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296303" cy="2533238"/>
          </a:xfrm>
          <a:prstGeom prst="rect">
            <a:avLst/>
          </a:prstGeom>
        </p:spPr>
      </p:pic>
      <p:pic>
        <p:nvPicPr>
          <p:cNvPr id="17409" name="Picture 1" descr="C:\Users\Анастасия\Desktop\фото проект цвет\IMG_20240329_095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4674" y="620688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Анастасия\Desktop\фото проект цвет\IMG_20240513_100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6896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6/90/54/90054396_Victory_Dan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3214"/>
            <a:ext cx="3739789" cy="3794786"/>
          </a:xfrm>
          <a:prstGeom prst="rect">
            <a:avLst/>
          </a:prstGeom>
          <a:noFill/>
        </p:spPr>
      </p:pic>
      <p:pic>
        <p:nvPicPr>
          <p:cNvPr id="5" name="Рисунок 4" descr="86224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296303" cy="2533238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95736" y="1566393"/>
            <a:ext cx="69482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сенсорного развития у детей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возраста посредством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 будет эффективным при соблюдении следующих педагогических условий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отбор содержания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дидактических игр, которое будет близким опыту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постепенным усложнением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дидактического материала;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работа по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сенсорному развитию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должна выстраиваться с соблюдением следующих принципов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наглядности, доступности и прочности, систематичности и последовательности;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содержание работы по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сенсорному развитию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 реализовываться в разных видах деятельности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animo2.ucoz.ru/_ph/14/2/2051008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891480"/>
            <a:ext cx="2448272" cy="4162869"/>
          </a:xfrm>
          <a:prstGeom prst="rect">
            <a:avLst/>
          </a:prstGeom>
          <a:noFill/>
        </p:spPr>
      </p:pic>
      <p:pic>
        <p:nvPicPr>
          <p:cNvPr id="7" name="Picture 4" descr="http://img-fotki.yandex.ru/get/6832/16969765.233/0_904b8_77c92b1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721333" cy="3799648"/>
          </a:xfrm>
          <a:prstGeom prst="rect">
            <a:avLst/>
          </a:prstGeom>
          <a:noFill/>
        </p:spPr>
      </p:pic>
      <p:pic>
        <p:nvPicPr>
          <p:cNvPr id="16385" name="Picture 1" descr="C:\Users\Анастасия\Desktop\IMG_20240530_132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566463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15816" y="620688"/>
            <a:ext cx="6228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Мною подобран комплекс интересных, доступных и познавательных для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 дидактических игр для сенсорного развития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.gifmania.ru/Animated-Gifs-Predmety/Animations-Toys/Images-Myachi/Myachi-872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451" y="3356992"/>
            <a:ext cx="4222549" cy="32815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3" descr="C:\Users\Валентина Сергеевна\Desktop\фооооотки\IMG_4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4521">
            <a:off x="5293062" y="432699"/>
            <a:ext cx="3562215" cy="3280018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361" name="Picture 1" descr="C:\Users\Анастасия\Desktop\IMG_20240530_133142.jpg"/>
          <p:cNvPicPr>
            <a:picLocks noChangeAspect="1" noChangeArrowheads="1"/>
          </p:cNvPicPr>
          <p:nvPr/>
        </p:nvPicPr>
        <p:blipFill>
          <a:blip r:embed="rId4" cstate="print"/>
          <a:srcRect l="10918" r="12392"/>
          <a:stretch>
            <a:fillRect/>
          </a:stretch>
        </p:blipFill>
        <p:spPr bwMode="auto">
          <a:xfrm>
            <a:off x="539552" y="1844824"/>
            <a:ext cx="3781810" cy="369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Анастасия\Desktop\IMG_20240530_133244.jpg"/>
          <p:cNvPicPr>
            <a:picLocks noChangeAspect="1" noChangeArrowheads="1"/>
          </p:cNvPicPr>
          <p:nvPr/>
        </p:nvPicPr>
        <p:blipFill>
          <a:blip r:embed="rId5" cstate="print"/>
          <a:srcRect t="18004"/>
          <a:stretch>
            <a:fillRect/>
          </a:stretch>
        </p:blipFill>
        <p:spPr bwMode="auto">
          <a:xfrm>
            <a:off x="5076056" y="260648"/>
            <a:ext cx="375425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980728"/>
            <a:ext cx="4788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разделить на три основных вида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предметами, настольно-печатные и словесные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magickey.ucoz.ru/_ld/0/28572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504" y="3789040"/>
            <a:ext cx="3790944" cy="28652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337" name="Picture 1" descr="C:\Users\Анастасия\Desktop\фото проект цвет\IMG_20240503_094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Анастасия\Desktop\фото проект цвет\IMG_20240513_102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2789544" cy="371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играх с предметами я использую игрушки и реальные предметы. Играя с предметами, дети учатся сравнивать, устанавливать сходство и различие предметов.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916832"/>
            <a:ext cx="4932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Ценность этих игр в том,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 их помощью дети знакомятся со свойствами предметов и их признаками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цветом, величиной, формой, качеством.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16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5104"/>
            <a:ext cx="5157192" cy="2148830"/>
          </a:xfrm>
          <a:prstGeom prst="rect">
            <a:avLst/>
          </a:prstGeom>
        </p:spPr>
      </p:pic>
      <p:pic>
        <p:nvPicPr>
          <p:cNvPr id="5" name="Рисунок 4" descr="104178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349045">
            <a:off x="6192394" y="476998"/>
            <a:ext cx="2597430" cy="259743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63987"/>
            <a:ext cx="636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Словесные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построены на словах и действиях играющих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764704"/>
            <a:ext cx="8028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таких играх дети познают окружающий мир, углубляют приобретенные знания в новых связях, в новых обстоятельствах, также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речи и правильной ориентировки в пространстве.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628800"/>
            <a:ext cx="62281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Настольно-печатные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интересное занятие для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разнообразны по видам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парные картинки, лото, домино, мозаика, разрезные картинки и кубики. Задача этого вида игр - учить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логическому мышлению,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них умение из отдельных частей составлять целый предмет, устанавливать сходства и различия предметов, учатся сравнивать и выделять признаки предметов.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16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5104"/>
            <a:ext cx="5157192" cy="2148830"/>
          </a:xfrm>
          <a:prstGeom prst="rect">
            <a:avLst/>
          </a:prstGeom>
        </p:spPr>
      </p:pic>
      <p:pic>
        <p:nvPicPr>
          <p:cNvPr id="5" name="Рисунок 4" descr="104178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349045">
            <a:off x="6192394" y="476998"/>
            <a:ext cx="2597430" cy="2597430"/>
          </a:xfrm>
          <a:prstGeom prst="rect">
            <a:avLst/>
          </a:prstGeom>
        </p:spPr>
      </p:pic>
      <p:pic>
        <p:nvPicPr>
          <p:cNvPr id="13313" name="Picture 1" descr="C:\Users\Анастасия\Desktop\фото фантазеры\открыт занятие\IMG-20240506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Анастасия\Desktop\фото фантазеры\открыт занятие\IMG-20240506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1129" y="350100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140968"/>
            <a:ext cx="5868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работе применяю наглядные, практические и словесные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Методические материалы для педагогов и воспитателей"/>
              </a:rPr>
              <a:t>методы обучения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обеспечивающие приобретению знаний, умений и навыков. Эти методы обучения сочетаю с методическими приемами.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47813" y="1268413"/>
            <a:ext cx="6264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</a:rPr>
              <a:t>Тема:</a:t>
            </a:r>
          </a:p>
          <a:p>
            <a:pPr algn="ctr"/>
            <a:r>
              <a:rPr lang="kk-KZ" sz="4000" b="1" dirty="0" smtClean="0">
                <a:solidFill>
                  <a:srgbClr val="7030A0"/>
                </a:solidFill>
                <a:latin typeface="Times New Roman" pitchFamily="18" charset="0"/>
              </a:rPr>
              <a:t>«Сенсорное развитие детей раннего возраста»</a:t>
            </a:r>
            <a:endParaRPr lang="kk-KZ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C:\Users\Анастасия\Desktop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41746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229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79763">
            <a:off x="5981191" y="4384387"/>
            <a:ext cx="3086100" cy="2286000"/>
          </a:xfrm>
          <a:prstGeom prst="rect">
            <a:avLst/>
          </a:prstGeom>
        </p:spPr>
      </p:pic>
      <p:pic>
        <p:nvPicPr>
          <p:cNvPr id="11" name="Picture 5" descr="http://behet.ru/wp-content/uploads/2012/04/palchikovie-ig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067944" cy="34054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89" name="Picture 1" descr="C:\Users\Анастасия\Desktop\фото фантазеры\открыт занятие\IMG-20240506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6672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Анастасия\Desktop\фото фантазеры\фото эксперементы\IMG-20240206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80928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784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5515">
            <a:off x="5508104" y="404664"/>
            <a:ext cx="3276418" cy="2995007"/>
          </a:xfrm>
          <a:prstGeom prst="rect">
            <a:avLst/>
          </a:prstGeom>
        </p:spPr>
      </p:pic>
      <p:pic>
        <p:nvPicPr>
          <p:cNvPr id="5" name="Рисунок 4" descr="69094187_1294754548_26b3026bc2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68215"/>
            <a:ext cx="3312368" cy="3089785"/>
          </a:xfrm>
          <a:prstGeom prst="rect">
            <a:avLst/>
          </a:prstGeom>
        </p:spPr>
      </p:pic>
      <p:pic>
        <p:nvPicPr>
          <p:cNvPr id="11265" name="Picture 1" descr="C:\Users\Анастасия\Desktop\фото лера\IMG_20240205_16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4482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34356"/>
            <a:ext cx="6228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Посредством игровой деятельности 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 развивается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познавательная активность, пробуждается интерес к обучению.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5856" y="5589240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можно с уверенностью утверждать, что ведущей формой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сенсорного развития являются дидактические игры.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21088"/>
            <a:ext cx="5842992" cy="3168352"/>
          </a:xfrm>
        </p:spPr>
        <p:txBody>
          <a:bodyPr>
            <a:normAutofit fontScale="90000"/>
          </a:bodyPr>
          <a:lstStyle/>
          <a:p>
            <a:pPr marL="342900" lvl="0" indent="-342900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Работа с родителями: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*Проведение общих (групповых, индивидуальных) собраний;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*Педагогические беседы с родителями;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*Круглый стол с родителями;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*Тематические консультации;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*Организация “уголков для родителей”;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*Работа с родительским активом группы.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www.niif.spbu.ru/departments/chem-ph/BAV/CD_V/DATA/Big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5842992" cy="3168352"/>
          </a:xfrm>
        </p:spPr>
        <p:txBody>
          <a:bodyPr>
            <a:normAutofit fontScale="90000"/>
          </a:bodyPr>
          <a:lstStyle/>
          <a:p>
            <a:pPr marL="342900" lvl="0" indent="-342900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www.niif.spbu.ru/departments/chem-ph/BAV/CD_V/DATA/Big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00400" cy="360040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9552" y="1916341"/>
            <a:ext cx="46085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1259632" y="2060848"/>
            <a:ext cx="5832648" cy="22322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Цель: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- Повышение педагогической компетенции в вопросах сенсорного развития детей раннего возраста. 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- Формирование представлений о сенсорных эталонах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- Обучение способам обследования предметов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- Развитие аналитического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восприятия </a:t>
            </a:r>
            <a:r>
              <a:rPr lang="ru-RU" sz="1800" i="1" dirty="0" smtClean="0">
                <a:solidFill>
                  <a:schemeClr val="tx2">
                    <a:lumMod val="10000"/>
                  </a:schemeClr>
                </a:solidFill>
              </a:rPr>
              <a:t>(выделение элементов: цвет, форма, величина)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ru-RU" sz="1800" dirty="0">
              <a:solidFill>
                <a:schemeClr val="tx2">
                  <a:lumMod val="10000"/>
                </a:schemeClr>
              </a:solidFill>
              <a:latin typeface="a_CooperBlack" pitchFamily="18" charset="-52"/>
            </a:endParaRPr>
          </a:p>
        </p:txBody>
      </p:sp>
      <p:pic>
        <p:nvPicPr>
          <p:cNvPr id="5" name="Рисунок 4" descr="127033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107073" cy="2018576"/>
          </a:xfrm>
          <a:prstGeom prst="rect">
            <a:avLst/>
          </a:prstGeom>
        </p:spPr>
      </p:pic>
      <p:pic>
        <p:nvPicPr>
          <p:cNvPr id="6" name="Рисунок 5" descr="106014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6979" y="1412776"/>
            <a:ext cx="2097021" cy="1572766"/>
          </a:xfrm>
          <a:prstGeom prst="rect">
            <a:avLst/>
          </a:prstGeom>
        </p:spPr>
      </p:pic>
      <p:pic>
        <p:nvPicPr>
          <p:cNvPr id="7" name="Рисунок 6" descr="42415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783379"/>
            <a:ext cx="2520280" cy="207462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7609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3646735" cy="174697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772816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Изучить литературу по данной теме;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Расширить знания о сенсорном воспитании детей раннего возраста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Создать картотеку дидактических игр по развитию сенсорных эталонов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Создать условия для обогащения и накопления сенсорного опыта детей в ходе предметно-игровой деятельности через игры с дидактическим материалом.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Формировать умения ориентироваться в различных свойствах предметов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(цвете, величине, форме, количестве)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первичные волевые черты характера в процессе овладения целенаправленными действиями с предметами (умение не отвлекаться от поставленной задачи, доводить ее до завершения, стремиться к получению положительного результата и т. д.).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Обогатить развивающую среду группы по сенсорному развитию в соответствии с ФГОС ДО (создание и приобретение новых игр при участии родителей);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Повысить компетентность родителей по данной теме через беседы, консультации, родительские собрания, мастер-классы, совместную деятельность.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764704"/>
            <a:ext cx="7851775" cy="1828800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>
                <a:solidFill>
                  <a:srgbClr val="FF0000"/>
                </a:solidFill>
              </a:rPr>
              <a:t>Сенсорное развитие ребенка- </a:t>
            </a:r>
            <a:r>
              <a:rPr lang="ru-RU" sz="2800" dirty="0" smtClean="0">
                <a:solidFill>
                  <a:srgbClr val="FF0000"/>
                </a:solidFill>
              </a:rPr>
              <a:t>развитие восприятия и формирование представлений о внешних свойствах и признаках предметов: их форме, цвете, величине, количестве, положении в пространстве.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87609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3143416" cy="1657722"/>
          </a:xfrm>
          <a:prstGeom prst="rect">
            <a:avLst/>
          </a:prstGeom>
        </p:spPr>
      </p:pic>
      <p:pic>
        <p:nvPicPr>
          <p:cNvPr id="24577" name="Picture 1" descr="C:\Users\Анастасия\Desktop\фото фантазеры\фото разное адаптация\IMG_20230807_085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3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Анастасия\Desktop\фото фантазеры\фото разное адаптация\IMG_20230918_162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967028" cy="39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7033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-243408"/>
            <a:ext cx="2016224" cy="1931543"/>
          </a:xfrm>
          <a:prstGeom prst="rect">
            <a:avLst/>
          </a:prstGeom>
        </p:spPr>
      </p:pic>
      <p:pic>
        <p:nvPicPr>
          <p:cNvPr id="9" name="Рисунок 8" descr="60076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59125">
            <a:off x="1278817" y="5305197"/>
            <a:ext cx="2289111" cy="2114370"/>
          </a:xfrm>
          <a:prstGeom prst="rect">
            <a:avLst/>
          </a:prstGeom>
        </p:spPr>
      </p:pic>
      <p:pic>
        <p:nvPicPr>
          <p:cNvPr id="23553" name="Picture 1" descr="C:\Users\Анастасия\Desktop\фото фантазеры\фото разное адаптация\IMG_20231010_085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Users\Анастасия\Desktop\фото фантазеры\фото разное адаптация\IMG_20231113_095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4664"/>
            <a:ext cx="1959424" cy="261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Анастасия\Desktop\фото фантазеры\фото разное адаптация\IMG_20231107_100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3068960"/>
            <a:ext cx="3586197" cy="268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0.radikal.ru/i087/1006/e6/fd4f2997f9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600400" cy="3361329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746164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Сенсорное развитие у детей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раннего возраста в соответствии с ФГОС ДО наиболее успешно прослеживается в различных образовательных областях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Социально-коммуникативное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происходит через развитие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общения и взаимодействия ребенка с взрослыми и сверстниками 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сюжетно-ролевых играх.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Познавательное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происходит через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сенсорных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представлений об эталонах цвета, формы, величине, вкусе, звучании, количестве, части и целом.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Речевое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происходит через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активного словаря.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Художественно-эстетическое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развитие-развитие сенсорного восприятия.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Физическое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-через развитие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мелкой моторики обеих рук.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0.radikal.ru/i087/1006/e6/fd4f2997f9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600400" cy="3361329"/>
          </a:xfrm>
          <a:prstGeom prst="rect">
            <a:avLst/>
          </a:prstGeom>
          <a:noFill/>
        </p:spPr>
      </p:pic>
      <p:pic>
        <p:nvPicPr>
          <p:cNvPr id="22529" name="Picture 1" descr="C:\Users\Анастасия\Desktop\фото проект цвет\IMG_20240327_09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3039036" cy="405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Анастасия\Desktop\фото проект цвет\IMG_20240402_10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64904"/>
            <a:ext cx="4738325" cy="35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5076056" cy="143996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ПРЕДМЕТНАЯ ИГРА- </a:t>
            </a:r>
            <a:r>
              <a:rPr lang="ru-RU" sz="2000" dirty="0" smtClean="0">
                <a:solidFill>
                  <a:srgbClr val="FF0000"/>
                </a:solidFill>
              </a:rPr>
              <a:t>ведущий вид деятельности и основа становления личности ребенка.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2743200" cy="4572000"/>
          </a:xfrm>
        </p:spPr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 descr="1313059313_rebenok-igra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2455878" cy="29969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440" name="Picture 8" descr="http://www.gifmania.com.tr/Hareketli-Gifler-Nesneler/Gif-Resimleri-Oyuncaklar/Animasyonlar-Tahta-Oyunlar/Bulmaca/Bulmaca-895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083" y="4706119"/>
            <a:ext cx="2549917" cy="215188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1505" name="Picture 1" descr="C:\Users\Анастасия\Desktop\фото проект цвет\IMG_20240327_093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7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Анастасия\Desktop\фото проект цвет\IMG_20240318_101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9309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Анастасия\Desktop\фото проект цвет\IMG_20240327_103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55679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BCFFDA"/>
      </a:dk1>
      <a:lt1>
        <a:srgbClr val="D7EDBF"/>
      </a:lt1>
      <a:dk2>
        <a:srgbClr val="E4F3D5"/>
      </a:dk2>
      <a:lt2>
        <a:srgbClr val="D3ECB9"/>
      </a:lt2>
      <a:accent1>
        <a:srgbClr val="92D050"/>
      </a:accent1>
      <a:accent2>
        <a:srgbClr val="6DCF65"/>
      </a:accent2>
      <a:accent3>
        <a:srgbClr val="92D050"/>
      </a:accent3>
      <a:accent4>
        <a:srgbClr val="00B050"/>
      </a:accent4>
      <a:accent5>
        <a:srgbClr val="00B050"/>
      </a:accent5>
      <a:accent6>
        <a:srgbClr val="00B050"/>
      </a:accent6>
      <a:hlink>
        <a:srgbClr val="92D050"/>
      </a:hlink>
      <a:folHlink>
        <a:srgbClr val="6DCF6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Words>253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</vt:lpstr>
      <vt:lpstr>Слайд 2</vt:lpstr>
      <vt:lpstr>Цель: - Повышение педагогической компетенции в вопросах сенсорного развития детей раннего возраста.  - Формирование представлений о сенсорных эталонах  - Обучение способам обследования предметов - Развитие аналитического восприятия (выделение элементов: цвет, форма, величина).  </vt:lpstr>
      <vt:lpstr>Слайд 4</vt:lpstr>
      <vt:lpstr>Сенсорное развитие ребенка- развитие восприятия и формирование представлений о внешних свойствах и признаках предметов: их форме, цвете, величине, количестве, положении в пространстве. </vt:lpstr>
      <vt:lpstr>Слайд 6</vt:lpstr>
      <vt:lpstr>Слайд 7</vt:lpstr>
      <vt:lpstr>Слайд 8</vt:lpstr>
      <vt:lpstr>ПРЕДМЕТНАЯ ИГРА- ведущий вид деятельности и основа становления личности ребенка.</vt:lpstr>
      <vt:lpstr>Фридрих  Фребель</vt:lpstr>
      <vt:lpstr>Мария Монтессори</vt:lpstr>
      <vt:lpstr>Дидактическая  игра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Работа с родителями:  *Проведение общих (групповых, индивидуальных) собраний; *Педагогические беседы с родителями; *Круглый стол с родителями; *Тематические консультации; *Организация “уголков для родителей”; *Работа с родительским активом группы.  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1</cp:lastModifiedBy>
  <cp:revision>366</cp:revision>
  <dcterms:created xsi:type="dcterms:W3CDTF">2015-01-17T18:16:45Z</dcterms:created>
  <dcterms:modified xsi:type="dcterms:W3CDTF">2024-06-25T10:45:24Z</dcterms:modified>
</cp:coreProperties>
</file>