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8" r:id="rId12"/>
    <p:sldId id="266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14" d="100"/>
          <a:sy n="14" d="100"/>
        </p:scale>
        <p:origin x="-3006" y="-12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B58-EA58-44E5-8360-08300A7F858C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8AB2-CD39-48D1-B1C3-08A1F93F6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B58-EA58-44E5-8360-08300A7F858C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8AB2-CD39-48D1-B1C3-08A1F93F6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B58-EA58-44E5-8360-08300A7F858C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8AB2-CD39-48D1-B1C3-08A1F93F6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B58-EA58-44E5-8360-08300A7F858C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8AB2-CD39-48D1-B1C3-08A1F93F6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B58-EA58-44E5-8360-08300A7F858C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8AB2-CD39-48D1-B1C3-08A1F93F6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B58-EA58-44E5-8360-08300A7F858C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8AB2-CD39-48D1-B1C3-08A1F93F6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B58-EA58-44E5-8360-08300A7F858C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8AB2-CD39-48D1-B1C3-08A1F93F6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B58-EA58-44E5-8360-08300A7F858C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8AB2-CD39-48D1-B1C3-08A1F93F6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B58-EA58-44E5-8360-08300A7F858C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8AB2-CD39-48D1-B1C3-08A1F93F6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B58-EA58-44E5-8360-08300A7F858C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8AB2-CD39-48D1-B1C3-08A1F93F6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B58-EA58-44E5-8360-08300A7F858C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8AB2-CD39-48D1-B1C3-08A1F93F6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88B58-EA58-44E5-8360-08300A7F858C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48AB2-CD39-48D1-B1C3-08A1F93F6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астасия\Desktop\b0312cec47dfd58a4ef2ca47028ec19ee17826d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3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18864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казенное дошкольное образовательное учреждение детский сад ф352 </a:t>
            </a:r>
            <a:r>
              <a:rPr lang="ru-RU" b="1" dirty="0" err="1" smtClean="0"/>
              <a:t>пгт</a:t>
            </a:r>
            <a:r>
              <a:rPr lang="ru-RU" b="1" dirty="0" smtClean="0"/>
              <a:t>. Дружинино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2996952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ПРОЕКТ 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573325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Воспитатель: Абдуллина А.А.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949280"/>
            <a:ext cx="169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2021год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астасия\Desktop\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76" y="0"/>
            <a:ext cx="9104924" cy="6887561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228600"/>
            <a:ext cx="73152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atin typeface="+mj-lt"/>
                <a:ea typeface="+mj-ea"/>
                <a:cs typeface="+mj-cs"/>
              </a:rPr>
              <a:t>Блинные посиделки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764704"/>
            <a:ext cx="624069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15816" y="5589240"/>
            <a:ext cx="5364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Семерым их не поесть. А сели четверо за стол,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Дали душеньке простор, Друг на друга поглядели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И... блины-то все поели!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астасия\Desktop\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76" y="0"/>
            <a:ext cx="9104924" cy="6887561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4329013" cy="320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852936"/>
            <a:ext cx="470452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76154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276600"/>
            <a:ext cx="2643188" cy="3581400"/>
          </a:xfrm>
          <a:prstGeom prst="rect">
            <a:avLst/>
          </a:prstGeom>
          <a:noFill/>
        </p:spPr>
      </p:pic>
      <p:pic>
        <p:nvPicPr>
          <p:cNvPr id="3" name="Picture 2" descr="C:\Users\Анастасия\Desktop\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4924" cy="6887561"/>
          </a:xfrm>
          <a:prstGeom prst="rect">
            <a:avLst/>
          </a:prstGeom>
          <a:noFill/>
        </p:spPr>
      </p:pic>
      <p:pic>
        <p:nvPicPr>
          <p:cNvPr id="4" name="Picture 4" descr="C:\Users\Анастасия\Desktop\Проект Широкая масленица\фото масленица\IMG-20210318-WA0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6672"/>
            <a:ext cx="3131840" cy="417578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564904"/>
            <a:ext cx="51845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23928" y="764704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Играли в подвижные игры</a:t>
            </a:r>
            <a:endParaRPr lang="ru-RU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астасия\Desktop\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76" y="0"/>
            <a:ext cx="9104924" cy="6887561"/>
          </a:xfrm>
          <a:prstGeom prst="rect">
            <a:avLst/>
          </a:prstGeom>
          <a:noFill/>
        </p:spPr>
      </p:pic>
      <p:pic>
        <p:nvPicPr>
          <p:cNvPr id="1026" name="Picture 2" descr="C:\Users\Анастасия\Desktop\IMG_20210322_071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124744"/>
            <a:ext cx="5181472" cy="3841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астасия\Desktop\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76" y="0"/>
            <a:ext cx="9104924" cy="6887561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052736"/>
            <a:ext cx="7331968" cy="549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стасия\Desktop\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75" y="0"/>
            <a:ext cx="9065845" cy="6857999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" y="381000"/>
            <a:ext cx="7543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Паспорт проекта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67544" y="1052736"/>
            <a:ext cx="712879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Тип проекта: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познавательно-творческий, общественно-полезный, краткосрочный.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Срок реализации проекта: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неделя (с 12.03 по 19.03.2001 г.).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Участники проекта: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 средней группы (4-5 лет), воспитатели, родители.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67544" y="2420888"/>
            <a:ext cx="83529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Создание условий для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знакомства детей с народным праздником Масленица; воспитание любви и патриотизма к своей Родине.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Создать условия для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формирования у детей начало национального самосознания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Создать условия для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интереса к обрядовым русским праздникам.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Создать условия для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воспитания патриотизма, основанного на русских традициях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699792" y="4346520"/>
            <a:ext cx="58326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Формы реализации проекта: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Непосредственно образовательная деятельность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Беседы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Консультации родителям.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астасия\Desktop\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76" y="0"/>
            <a:ext cx="9104924" cy="6887561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5536" y="476672"/>
            <a:ext cx="813690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Актуальность проекта: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Россия богата своими традициями, обычаями, народными праздниками. Одним из таких праздников является большое народное гулянье в конце зимы «Масленица». Здесь всегда находятся желающие силой потягаться, удаль свою показать, вкусными блинами угоститься да песни попеть. Глубокое нравственное начало содержит чин покаяния в день Прощеного воскресения. Масленица один из самых радостных и светлых праздников на Руси. Познакомить детей с традициями проведения этого праздника можно, опираясь на Программу «Приобщение детей дошкольного возраста к истокам русской культуры», но непосредственное участие в празднике оставляет более полное и глубокое представления о нем.  Дает детям возможность понять  всю глубину, широту и глубокий смысл этого  веселого и немножко грустного праздника. Поэтому и возникла идея в  проведении праздничного гулянья «Масленица» силами воспитателей, родителей и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астасия\Desktop\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4924" cy="6887561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843808" y="4081034"/>
            <a:ext cx="55446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Продукты реализации проекта: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Выставка детских работ.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Развлечение «Масленица»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Чаепитие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Тематический альбом «Масленица»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95536" y="457843"/>
            <a:ext cx="698477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Ожидаемые результаты проекта: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Приобщение детей к традиции проведения народного праздника – Масленицы через сопереживание и непосредственное участие их в общем действии.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Создание атмосферы радости приобщения к традиционному народному празднику.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Повышение познавательного интереса среди детей к родной истории.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астасия\Desktop\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76" y="0"/>
            <a:ext cx="9104924" cy="6887561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" y="381000"/>
            <a:ext cx="7543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Этапы работы над проектом: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95736" y="980728"/>
            <a:ext cx="6553200" cy="5105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sng" strike="noStrike" kern="1200" cap="none" spc="0" normalizeH="0" baseline="0" noProof="0" smtClean="0">
                <a:ln>
                  <a:noFill/>
                </a:ln>
                <a:solidFill>
                  <a:srgbClr val="334B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этап</a:t>
            </a:r>
            <a:r>
              <a:rPr kumimoji="0" lang="ru-RU" sz="2400" b="0" i="1" u="sng" strike="noStrike" kern="1200" cap="none" spc="0" normalizeH="0" baseline="0" noProof="0" smtClean="0">
                <a:ln>
                  <a:noFill/>
                </a:ln>
                <a:solidFill>
                  <a:srgbClr val="334B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 </a:t>
            </a:r>
            <a:r>
              <a:rPr kumimoji="0" lang="ru-RU" sz="2400" b="1" i="1" u="sng" strike="noStrike" kern="1200" cap="none" spc="0" normalizeH="0" baseline="0" noProof="0" smtClean="0">
                <a:ln>
                  <a:noFill/>
                </a:ln>
                <a:solidFill>
                  <a:srgbClr val="334B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«Подготовительный»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1" u="sng" strike="noStrike" kern="1200" cap="none" spc="0" normalizeH="0" baseline="0" noProof="0" smtClean="0">
              <a:ln>
                <a:noFill/>
              </a:ln>
              <a:solidFill>
                <a:srgbClr val="334B3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Подбор методической литературы о Масленице, об истории его возникновения, о проведении этого праздника.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Составление плана мероприятий на масленичную неделю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Подбор потешек, закличек, пословиц и поговорок о Масленице, о весне.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презентации «Кто ты, Масленица?».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Подбор игр и оборудования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астасия\Desktop\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76" y="0"/>
            <a:ext cx="9104924" cy="6887561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09464" y="404664"/>
            <a:ext cx="8234536" cy="6019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5593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 этап «Основной»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Формы работы с детьми по проекту:</a:t>
            </a:r>
            <a:endParaRPr kumimoji="0" lang="ru-RU" sz="2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изготовление соломенного чучела Масленицы (в миниатюре);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разучивание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потешек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пословиц и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закличек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 весне, о Масленице;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разучивание русских народных игр:  «Ручеек», «Гори –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ясно», «Карусель», «Гуси – лебеди».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разучивание песни «Блины».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просмотр мультфильма «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Смешарики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 Масленица»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Рассматривание альбома «Масленица»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НОД тема: </a:t>
            </a:r>
            <a:r>
              <a:rPr lang="ru-RU" sz="2000" b="1" dirty="0"/>
              <a:t>«Масленица дорогая - наша гостьюшка годовая».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(познание)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НОД тема: «Масленица» (речевое развитие)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НОД тема: </a:t>
            </a:r>
            <a:r>
              <a:rPr lang="ru-RU" sz="2000" b="1" dirty="0"/>
              <a:t>«Барышня - Масленица»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(художественное творчество: рисование)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ru-RU" sz="2000" b="1" dirty="0"/>
              <a:t>НОД тема: </a:t>
            </a:r>
            <a:r>
              <a:rPr lang="ru-RU" sz="2000" dirty="0" smtClean="0"/>
              <a:t>: </a:t>
            </a:r>
            <a:r>
              <a:rPr lang="ru-RU" sz="2000" b="1" dirty="0"/>
              <a:t>«Солнышко, нарядись и в </a:t>
            </a:r>
            <a:r>
              <a:rPr lang="ru-RU" sz="2000" b="1" dirty="0" err="1"/>
              <a:t>блиночек</a:t>
            </a:r>
            <a:r>
              <a:rPr lang="ru-RU" sz="2000" b="1" dirty="0"/>
              <a:t> превратись</a:t>
            </a:r>
            <a:r>
              <a:rPr lang="ru-RU" sz="2000" b="1" dirty="0" smtClean="0"/>
              <a:t>!» ( аппликация)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Чтение рассказа К. Д. Ушинского «Проказы старухи-зимы»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Чтение и обсуждение сказки «Про масленицу».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астасия\Desktop\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76" y="0"/>
            <a:ext cx="9104924" cy="688756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692696"/>
            <a:ext cx="65527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Работа с родителями:</a:t>
            </a:r>
          </a:p>
          <a:p>
            <a:r>
              <a:rPr lang="ru-RU" sz="2000" b="1" dirty="0" smtClean="0"/>
              <a:t>Цель: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1. Привлечь родителей к мероприятиям проводимым в группе. </a:t>
            </a:r>
            <a:r>
              <a:rPr lang="ru-RU" sz="2000" dirty="0"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endParaRPr lang="ru-RU" sz="2000" b="1" dirty="0"/>
          </a:p>
          <a:p>
            <a:r>
              <a:rPr lang="ru-RU" sz="2000" b="1" dirty="0" smtClean="0"/>
              <a:t>Формы работы:</a:t>
            </a:r>
            <a:endParaRPr lang="ru-RU" sz="2000" dirty="0" smtClean="0"/>
          </a:p>
          <a:p>
            <a:r>
              <a:rPr lang="ru-RU" sz="2000" dirty="0" smtClean="0"/>
              <a:t>Консультация для родителей: 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Широкая масленица</a:t>
            </a:r>
            <a:r>
              <a:rPr lang="ru-RU" sz="2000" dirty="0" smtClean="0"/>
              <a:t>»</a:t>
            </a:r>
          </a:p>
          <a:p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9168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Привлечение родителей к участию над проектом </a:t>
            </a:r>
            <a:r>
              <a:rPr lang="ru-RU" dirty="0"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раскроем семейный секрет, как приготовить блины</a:t>
            </a:r>
            <a:r>
              <a:rPr lang="ru-RU" dirty="0"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(обмен рецептами)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maslenica_prezentaci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429000"/>
            <a:ext cx="4762500" cy="3171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астасия\Desktop\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76" y="0"/>
            <a:ext cx="9104924" cy="6887561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381000"/>
            <a:ext cx="7543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Ребята делали аппликаци</a:t>
            </a:r>
            <a:r>
              <a:rPr lang="ru-RU" sz="3600" b="1" noProof="0" dirty="0" smtClean="0">
                <a:latin typeface="+mj-lt"/>
                <a:ea typeface="+mj-ea"/>
                <a:cs typeface="+mj-cs"/>
              </a:rPr>
              <a:t>ю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лепили рисовали. </a:t>
            </a:r>
          </a:p>
        </p:txBody>
      </p:sp>
      <p:pic>
        <p:nvPicPr>
          <p:cNvPr id="10241" name="Picture 1" descr="C:\Users\Анастасия\Desktop\Проект Широкая масленица\фото масленица\IMG_20210318_133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39552" y="1628800"/>
            <a:ext cx="2515549" cy="1865141"/>
          </a:xfrm>
          <a:prstGeom prst="rect">
            <a:avLst/>
          </a:prstGeom>
          <a:noFill/>
        </p:spPr>
      </p:pic>
      <p:pic>
        <p:nvPicPr>
          <p:cNvPr id="10242" name="Picture 2" descr="C:\Users\Анастасия\Desktop\Проект Широкая масленица\фото масленица\IMG_20210318_133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203848" y="1628800"/>
            <a:ext cx="2565032" cy="1901830"/>
          </a:xfrm>
          <a:prstGeom prst="rect">
            <a:avLst/>
          </a:prstGeom>
          <a:noFill/>
        </p:spPr>
      </p:pic>
      <p:pic>
        <p:nvPicPr>
          <p:cNvPr id="10243" name="Picture 3" descr="C:\Users\Анастасия\Desktop\Проект Широкая масленица\фото масленица\IMG_20210318_1338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717032"/>
            <a:ext cx="2450188" cy="1816680"/>
          </a:xfrm>
          <a:prstGeom prst="rect">
            <a:avLst/>
          </a:prstGeom>
          <a:noFill/>
        </p:spPr>
      </p:pic>
      <p:pic>
        <p:nvPicPr>
          <p:cNvPr id="10244" name="Picture 4" descr="C:\Users\Анастасия\Desktop\Проект Широкая масленица\фото масленица\IMG_20210318_1339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V="1">
            <a:off x="6084168" y="3717032"/>
            <a:ext cx="2376264" cy="1761869"/>
          </a:xfrm>
          <a:prstGeom prst="rect">
            <a:avLst/>
          </a:prstGeom>
          <a:noFill/>
        </p:spPr>
      </p:pic>
      <p:pic>
        <p:nvPicPr>
          <p:cNvPr id="10245" name="Picture 5" descr="C:\Users\Анастасия\Desktop\Проект Широкая масленица\фото масленица\IMG_20210318_1339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1628800"/>
            <a:ext cx="2525081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астасия\Desktop\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76" y="0"/>
            <a:ext cx="9104924" cy="6887561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228600"/>
            <a:ext cx="73152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Праздновали с детьми Масленицу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486916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небе Солнышко взошло,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Всех на праздник собрало!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достоинства полны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Начинаем есть блины!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Анастасия\Desktop\Проект Широкая масленица\фото масленица\IMG-20210316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99" y="1268760"/>
            <a:ext cx="3552395" cy="2664296"/>
          </a:xfrm>
          <a:prstGeom prst="rect">
            <a:avLst/>
          </a:prstGeom>
          <a:noFill/>
        </p:spPr>
      </p:pic>
      <p:pic>
        <p:nvPicPr>
          <p:cNvPr id="7170" name="Picture 2" descr="C:\Users\Анастасия\Desktop\Проект Широкая масленица\фото масленица\IMG-20210317-WA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916832"/>
            <a:ext cx="3436640" cy="2577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210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9</cp:revision>
  <dcterms:created xsi:type="dcterms:W3CDTF">2021-03-20T17:19:24Z</dcterms:created>
  <dcterms:modified xsi:type="dcterms:W3CDTF">2021-03-22T03:42:54Z</dcterms:modified>
</cp:coreProperties>
</file>