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0" r:id="rId8"/>
    <p:sldId id="280" r:id="rId9"/>
    <p:sldId id="271" r:id="rId10"/>
    <p:sldId id="272" r:id="rId11"/>
    <p:sldId id="273" r:id="rId12"/>
    <p:sldId id="275" r:id="rId13"/>
    <p:sldId id="278" r:id="rId14"/>
    <p:sldId id="279" r:id="rId15"/>
    <p:sldId id="277" r:id="rId16"/>
    <p:sldId id="274" r:id="rId17"/>
    <p:sldId id="276" r:id="rId18"/>
    <p:sldId id="281" r:id="rId19"/>
    <p:sldId id="269" r:id="rId20"/>
    <p:sldId id="28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22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26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6.gif"/><Relationship Id="rId7" Type="http://schemas.openxmlformats.org/officeDocument/2006/relationships/image" Target="../media/image38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.gif"/><Relationship Id="rId10" Type="http://schemas.openxmlformats.org/officeDocument/2006/relationships/image" Target="../media/image41.jpeg"/><Relationship Id="rId4" Type="http://schemas.openxmlformats.org/officeDocument/2006/relationships/image" Target="../media/image2.gif"/><Relationship Id="rId9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3.gif"/><Relationship Id="rId7" Type="http://schemas.openxmlformats.org/officeDocument/2006/relationships/image" Target="../media/image17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556792"/>
            <a:ext cx="7128792" cy="1872208"/>
          </a:xfrm>
        </p:spPr>
        <p:txBody>
          <a:bodyPr>
            <a:normAutofit fontScale="90000"/>
          </a:bodyPr>
          <a:lstStyle/>
          <a:p>
            <a:r>
              <a:rPr lang="ru-RU" sz="53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Проект “Скоро, скоро</a:t>
            </a:r>
            <a:br>
              <a:rPr lang="ru-RU" sz="53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53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Новый год”.</a:t>
            </a:r>
            <a:r>
              <a:rPr lang="ru-RU" sz="5300" b="1" i="1" u="sng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Monotype Corsiva" pitchFamily="66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212976"/>
            <a:ext cx="6400800" cy="17526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Воспитатель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Пономарева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Екатерина Игоревна</a:t>
            </a:r>
            <a:endParaRPr lang="ru-RU" sz="28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5121" name="Picture 1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692696"/>
            <a:ext cx="571500" cy="571500"/>
          </a:xfrm>
          <a:prstGeom prst="rect">
            <a:avLst/>
          </a:prstGeom>
          <a:noFill/>
        </p:spPr>
      </p:pic>
      <p:pic>
        <p:nvPicPr>
          <p:cNvPr id="5122" name="Picture 2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2" y="3140968"/>
            <a:ext cx="571500" cy="571500"/>
          </a:xfrm>
          <a:prstGeom prst="rect">
            <a:avLst/>
          </a:prstGeom>
          <a:noFill/>
        </p:spPr>
      </p:pic>
      <p:pic>
        <p:nvPicPr>
          <p:cNvPr id="5123" name="Picture 3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3501008"/>
            <a:ext cx="571500" cy="571500"/>
          </a:xfrm>
          <a:prstGeom prst="rect">
            <a:avLst/>
          </a:prstGeom>
          <a:noFill/>
        </p:spPr>
      </p:pic>
      <p:pic>
        <p:nvPicPr>
          <p:cNvPr id="5124" name="Picture 4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404664"/>
            <a:ext cx="571500" cy="571500"/>
          </a:xfrm>
          <a:prstGeom prst="rect">
            <a:avLst/>
          </a:prstGeom>
          <a:noFill/>
        </p:spPr>
      </p:pic>
      <p:pic>
        <p:nvPicPr>
          <p:cNvPr id="5125" name="Picture 5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5877272"/>
            <a:ext cx="571500" cy="571500"/>
          </a:xfrm>
          <a:prstGeom prst="rect">
            <a:avLst/>
          </a:prstGeom>
          <a:noFill/>
        </p:spPr>
      </p:pic>
      <p:pic>
        <p:nvPicPr>
          <p:cNvPr id="5126" name="Picture 6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204864"/>
            <a:ext cx="571500" cy="571500"/>
          </a:xfrm>
          <a:prstGeom prst="rect">
            <a:avLst/>
          </a:prstGeom>
          <a:noFill/>
        </p:spPr>
      </p:pic>
      <p:pic>
        <p:nvPicPr>
          <p:cNvPr id="5127" name="Picture 7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2924944"/>
            <a:ext cx="571500" cy="571500"/>
          </a:xfrm>
          <a:prstGeom prst="rect">
            <a:avLst/>
          </a:prstGeom>
          <a:noFill/>
        </p:spPr>
      </p:pic>
      <p:pic>
        <p:nvPicPr>
          <p:cNvPr id="5128" name="Picture 8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924944"/>
            <a:ext cx="571500" cy="571500"/>
          </a:xfrm>
          <a:prstGeom prst="rect">
            <a:avLst/>
          </a:prstGeom>
          <a:noFill/>
        </p:spPr>
      </p:pic>
      <p:pic>
        <p:nvPicPr>
          <p:cNvPr id="5129" name="Picture 9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1340768"/>
            <a:ext cx="571500" cy="571500"/>
          </a:xfrm>
          <a:prstGeom prst="rect">
            <a:avLst/>
          </a:prstGeom>
          <a:noFill/>
        </p:spPr>
      </p:pic>
      <p:pic>
        <p:nvPicPr>
          <p:cNvPr id="5130" name="Picture 10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5517232"/>
            <a:ext cx="571500" cy="571500"/>
          </a:xfrm>
          <a:prstGeom prst="rect">
            <a:avLst/>
          </a:prstGeom>
          <a:noFill/>
        </p:spPr>
      </p:pic>
      <p:pic>
        <p:nvPicPr>
          <p:cNvPr id="5131" name="Picture 11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5301208"/>
            <a:ext cx="571500" cy="571500"/>
          </a:xfrm>
          <a:prstGeom prst="rect">
            <a:avLst/>
          </a:prstGeom>
          <a:noFill/>
        </p:spPr>
      </p:pic>
      <p:pic>
        <p:nvPicPr>
          <p:cNvPr id="5132" name="Picture 12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4437112"/>
            <a:ext cx="571500" cy="571500"/>
          </a:xfrm>
          <a:prstGeom prst="rect">
            <a:avLst/>
          </a:prstGeom>
          <a:noFill/>
        </p:spPr>
      </p:pic>
      <p:pic>
        <p:nvPicPr>
          <p:cNvPr id="5133" name="Picture 13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97152"/>
            <a:ext cx="571500" cy="571500"/>
          </a:xfrm>
          <a:prstGeom prst="rect">
            <a:avLst/>
          </a:prstGeom>
          <a:noFill/>
        </p:spPr>
      </p:pic>
      <p:pic>
        <p:nvPicPr>
          <p:cNvPr id="5134" name="Picture 14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6021288"/>
            <a:ext cx="571500" cy="571500"/>
          </a:xfrm>
          <a:prstGeom prst="rect">
            <a:avLst/>
          </a:prstGeom>
          <a:noFill/>
        </p:spPr>
      </p:pic>
      <p:pic>
        <p:nvPicPr>
          <p:cNvPr id="5135" name="Picture 15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571500" cy="571500"/>
          </a:xfrm>
          <a:prstGeom prst="rect">
            <a:avLst/>
          </a:prstGeom>
          <a:noFill/>
        </p:spPr>
      </p:pic>
      <p:pic>
        <p:nvPicPr>
          <p:cNvPr id="5136" name="Picture 16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3429000"/>
            <a:ext cx="571500" cy="571500"/>
          </a:xfrm>
          <a:prstGeom prst="rect">
            <a:avLst/>
          </a:prstGeom>
          <a:noFill/>
        </p:spPr>
      </p:pic>
      <p:pic>
        <p:nvPicPr>
          <p:cNvPr id="5137" name="Picture 17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4869160"/>
            <a:ext cx="914400" cy="914400"/>
          </a:xfrm>
          <a:prstGeom prst="rect">
            <a:avLst/>
          </a:prstGeom>
          <a:noFill/>
        </p:spPr>
      </p:pic>
      <p:pic>
        <p:nvPicPr>
          <p:cNvPr id="5138" name="Picture 18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620688"/>
            <a:ext cx="914400" cy="914400"/>
          </a:xfrm>
          <a:prstGeom prst="rect">
            <a:avLst/>
          </a:prstGeom>
          <a:noFill/>
        </p:spPr>
      </p:pic>
      <p:pic>
        <p:nvPicPr>
          <p:cNvPr id="5139" name="Picture 19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780928"/>
            <a:ext cx="914400" cy="914400"/>
          </a:xfrm>
          <a:prstGeom prst="rect">
            <a:avLst/>
          </a:prstGeom>
          <a:noFill/>
        </p:spPr>
      </p:pic>
      <p:pic>
        <p:nvPicPr>
          <p:cNvPr id="5140" name="Picture 20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5013176"/>
            <a:ext cx="914400" cy="914400"/>
          </a:xfrm>
          <a:prstGeom prst="rect">
            <a:avLst/>
          </a:prstGeom>
          <a:noFill/>
        </p:spPr>
      </p:pic>
      <p:pic>
        <p:nvPicPr>
          <p:cNvPr id="5141" name="Picture 21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404664"/>
            <a:ext cx="914400" cy="914400"/>
          </a:xfrm>
          <a:prstGeom prst="rect">
            <a:avLst/>
          </a:prstGeom>
          <a:noFill/>
        </p:spPr>
      </p:pic>
      <p:pic>
        <p:nvPicPr>
          <p:cNvPr id="5142" name="Picture 22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2132856"/>
            <a:ext cx="914400" cy="914400"/>
          </a:xfrm>
          <a:prstGeom prst="rect">
            <a:avLst/>
          </a:prstGeom>
          <a:noFill/>
        </p:spPr>
      </p:pic>
      <p:sp>
        <p:nvSpPr>
          <p:cNvPr id="5143" name="Rectangle 23"/>
          <p:cNvSpPr>
            <a:spLocks noChangeArrowheads="1"/>
          </p:cNvSpPr>
          <p:nvPr/>
        </p:nvSpPr>
        <p:spPr bwMode="auto">
          <a:xfrm>
            <a:off x="611560" y="476672"/>
            <a:ext cx="80265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Муниципальное казенное дошкольное образовательное учреждение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Детский сад №52 </a:t>
            </a:r>
            <a:r>
              <a:rPr lang="ru-RU" sz="2400" b="1" dirty="0" err="1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пгт</a:t>
            </a: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 Дружинино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27" name="Рисунок 26" descr="IMG-20200101-WA0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2348880"/>
            <a:ext cx="2823778" cy="38610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6021288"/>
            <a:ext cx="5486400" cy="150912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29704" name="Picture 8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404664"/>
            <a:ext cx="571500" cy="571500"/>
          </a:xfrm>
          <a:prstGeom prst="rect">
            <a:avLst/>
          </a:prstGeom>
          <a:noFill/>
        </p:spPr>
      </p:pic>
      <p:pic>
        <p:nvPicPr>
          <p:cNvPr id="29705" name="Picture 9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021288"/>
            <a:ext cx="571500" cy="571500"/>
          </a:xfrm>
          <a:prstGeom prst="rect">
            <a:avLst/>
          </a:prstGeom>
          <a:noFill/>
        </p:spPr>
      </p:pic>
      <p:pic>
        <p:nvPicPr>
          <p:cNvPr id="29706" name="Picture 10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5517232"/>
            <a:ext cx="571500" cy="571500"/>
          </a:xfrm>
          <a:prstGeom prst="rect">
            <a:avLst/>
          </a:prstGeom>
          <a:noFill/>
        </p:spPr>
      </p:pic>
      <p:pic>
        <p:nvPicPr>
          <p:cNvPr id="29707" name="Picture 11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3573016"/>
            <a:ext cx="571500" cy="571500"/>
          </a:xfrm>
          <a:prstGeom prst="rect">
            <a:avLst/>
          </a:prstGeom>
          <a:noFill/>
        </p:spPr>
      </p:pic>
      <p:pic>
        <p:nvPicPr>
          <p:cNvPr id="29708" name="Picture 12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4509120"/>
            <a:ext cx="571500" cy="571500"/>
          </a:xfrm>
          <a:prstGeom prst="rect">
            <a:avLst/>
          </a:prstGeom>
          <a:noFill/>
        </p:spPr>
      </p:pic>
      <p:pic>
        <p:nvPicPr>
          <p:cNvPr id="29709" name="Picture 13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0"/>
            <a:ext cx="571500" cy="571500"/>
          </a:xfrm>
          <a:prstGeom prst="rect">
            <a:avLst/>
          </a:prstGeom>
          <a:noFill/>
        </p:spPr>
      </p:pic>
      <p:pic>
        <p:nvPicPr>
          <p:cNvPr id="29710" name="Picture 14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5805264"/>
            <a:ext cx="571500" cy="571500"/>
          </a:xfrm>
          <a:prstGeom prst="rect">
            <a:avLst/>
          </a:prstGeom>
          <a:noFill/>
        </p:spPr>
      </p:pic>
      <p:pic>
        <p:nvPicPr>
          <p:cNvPr id="29711" name="Picture 15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0392" y="188640"/>
            <a:ext cx="571500" cy="571500"/>
          </a:xfrm>
          <a:prstGeom prst="rect">
            <a:avLst/>
          </a:prstGeom>
          <a:noFill/>
        </p:spPr>
      </p:pic>
      <p:pic>
        <p:nvPicPr>
          <p:cNvPr id="29712" name="Picture 16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4077072"/>
            <a:ext cx="571500" cy="571500"/>
          </a:xfrm>
          <a:prstGeom prst="rect">
            <a:avLst/>
          </a:prstGeom>
          <a:noFill/>
        </p:spPr>
      </p:pic>
      <p:pic>
        <p:nvPicPr>
          <p:cNvPr id="29713" name="Picture 17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416" y="6021288"/>
            <a:ext cx="571500" cy="571500"/>
          </a:xfrm>
          <a:prstGeom prst="rect">
            <a:avLst/>
          </a:prstGeom>
          <a:noFill/>
        </p:spPr>
      </p:pic>
      <p:pic>
        <p:nvPicPr>
          <p:cNvPr id="29714" name="Picture 18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4581128"/>
            <a:ext cx="914400" cy="914400"/>
          </a:xfrm>
          <a:prstGeom prst="rect">
            <a:avLst/>
          </a:prstGeom>
          <a:noFill/>
        </p:spPr>
      </p:pic>
      <p:pic>
        <p:nvPicPr>
          <p:cNvPr id="29715" name="Picture 19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4509120"/>
            <a:ext cx="914400" cy="914400"/>
          </a:xfrm>
          <a:prstGeom prst="rect">
            <a:avLst/>
          </a:prstGeom>
          <a:noFill/>
        </p:spPr>
      </p:pic>
      <p:pic>
        <p:nvPicPr>
          <p:cNvPr id="29716" name="Picture 20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4653136"/>
            <a:ext cx="914400" cy="914400"/>
          </a:xfrm>
          <a:prstGeom prst="rect">
            <a:avLst/>
          </a:prstGeom>
          <a:noFill/>
        </p:spPr>
      </p:pic>
      <p:pic>
        <p:nvPicPr>
          <p:cNvPr id="29717" name="Picture 21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2852936"/>
            <a:ext cx="914400" cy="914400"/>
          </a:xfrm>
          <a:prstGeom prst="rect">
            <a:avLst/>
          </a:prstGeom>
          <a:noFill/>
        </p:spPr>
      </p:pic>
      <p:pic>
        <p:nvPicPr>
          <p:cNvPr id="23" name="Рисунок 22" descr="IMG_20200129_1110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260648"/>
            <a:ext cx="4067944" cy="3050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 descr="еловая ветка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32656"/>
            <a:ext cx="5420072" cy="2971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 descr="конструир зимняя сказка 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3968" y="3284984"/>
            <a:ext cx="4427959" cy="33323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Рисунок 27" descr="шарики хлопушки лепк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536" y="3573016"/>
            <a:ext cx="3480048" cy="26100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92696"/>
            <a:ext cx="7128792" cy="796950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И про игры не забыли, много новых разучили …</a:t>
            </a:r>
            <a:endParaRPr lang="ru-RU" b="1" dirty="0">
              <a:latin typeface="Monotype Corsiva" pitchFamily="66" charset="0"/>
            </a:endParaRPr>
          </a:p>
        </p:txBody>
      </p:sp>
      <p:pic>
        <p:nvPicPr>
          <p:cNvPr id="30726" name="Picture 6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620688"/>
            <a:ext cx="571500" cy="571500"/>
          </a:xfrm>
          <a:prstGeom prst="rect">
            <a:avLst/>
          </a:prstGeom>
          <a:noFill/>
        </p:spPr>
      </p:pic>
      <p:pic>
        <p:nvPicPr>
          <p:cNvPr id="30727" name="Picture 7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1772816"/>
            <a:ext cx="571500" cy="571500"/>
          </a:xfrm>
          <a:prstGeom prst="rect">
            <a:avLst/>
          </a:prstGeom>
          <a:noFill/>
        </p:spPr>
      </p:pic>
      <p:pic>
        <p:nvPicPr>
          <p:cNvPr id="30728" name="Picture 8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2492896"/>
            <a:ext cx="571500" cy="571500"/>
          </a:xfrm>
          <a:prstGeom prst="rect">
            <a:avLst/>
          </a:prstGeom>
          <a:noFill/>
        </p:spPr>
      </p:pic>
      <p:pic>
        <p:nvPicPr>
          <p:cNvPr id="30729" name="Picture 9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052736"/>
            <a:ext cx="571500" cy="571500"/>
          </a:xfrm>
          <a:prstGeom prst="rect">
            <a:avLst/>
          </a:prstGeom>
          <a:noFill/>
        </p:spPr>
      </p:pic>
      <p:pic>
        <p:nvPicPr>
          <p:cNvPr id="30730" name="Picture 10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5877272"/>
            <a:ext cx="571500" cy="571500"/>
          </a:xfrm>
          <a:prstGeom prst="rect">
            <a:avLst/>
          </a:prstGeom>
          <a:noFill/>
        </p:spPr>
      </p:pic>
      <p:pic>
        <p:nvPicPr>
          <p:cNvPr id="30731" name="Picture 11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476672"/>
            <a:ext cx="571500" cy="571500"/>
          </a:xfrm>
          <a:prstGeom prst="rect">
            <a:avLst/>
          </a:prstGeom>
          <a:noFill/>
        </p:spPr>
      </p:pic>
      <p:pic>
        <p:nvPicPr>
          <p:cNvPr id="30732" name="Picture 12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021288"/>
            <a:ext cx="571500" cy="571500"/>
          </a:xfrm>
          <a:prstGeom prst="rect">
            <a:avLst/>
          </a:prstGeom>
          <a:noFill/>
        </p:spPr>
      </p:pic>
      <p:pic>
        <p:nvPicPr>
          <p:cNvPr id="30733" name="Picture 13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5805264"/>
            <a:ext cx="571500" cy="571500"/>
          </a:xfrm>
          <a:prstGeom prst="rect">
            <a:avLst/>
          </a:prstGeom>
          <a:noFill/>
        </p:spPr>
      </p:pic>
      <p:pic>
        <p:nvPicPr>
          <p:cNvPr id="30734" name="Picture 14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76872"/>
            <a:ext cx="571500" cy="571500"/>
          </a:xfrm>
          <a:prstGeom prst="rect">
            <a:avLst/>
          </a:prstGeom>
          <a:noFill/>
        </p:spPr>
      </p:pic>
      <p:pic>
        <p:nvPicPr>
          <p:cNvPr id="30735" name="Picture 15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376" y="5085184"/>
            <a:ext cx="571500" cy="571500"/>
          </a:xfrm>
          <a:prstGeom prst="rect">
            <a:avLst/>
          </a:prstGeom>
          <a:noFill/>
        </p:spPr>
      </p:pic>
      <p:pic>
        <p:nvPicPr>
          <p:cNvPr id="30736" name="Picture 16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060848"/>
            <a:ext cx="571500" cy="571500"/>
          </a:xfrm>
          <a:prstGeom prst="rect">
            <a:avLst/>
          </a:prstGeom>
          <a:noFill/>
        </p:spPr>
      </p:pic>
      <p:pic>
        <p:nvPicPr>
          <p:cNvPr id="30737" name="Picture 17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772816"/>
            <a:ext cx="914400" cy="914400"/>
          </a:xfrm>
          <a:prstGeom prst="rect">
            <a:avLst/>
          </a:prstGeom>
          <a:noFill/>
        </p:spPr>
      </p:pic>
      <p:pic>
        <p:nvPicPr>
          <p:cNvPr id="30738" name="Picture 18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1196752"/>
            <a:ext cx="914400" cy="914400"/>
          </a:xfrm>
          <a:prstGeom prst="rect">
            <a:avLst/>
          </a:prstGeom>
          <a:noFill/>
        </p:spPr>
      </p:pic>
      <p:pic>
        <p:nvPicPr>
          <p:cNvPr id="30739" name="Picture 19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412776"/>
            <a:ext cx="914400" cy="914400"/>
          </a:xfrm>
          <a:prstGeom prst="rect">
            <a:avLst/>
          </a:prstGeom>
          <a:noFill/>
        </p:spPr>
      </p:pic>
      <p:pic>
        <p:nvPicPr>
          <p:cNvPr id="18" name="Рисунок 17" descr="IMG_20200130_1147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196752"/>
            <a:ext cx="2409732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IMG_20200130_1155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1988840"/>
            <a:ext cx="2664296" cy="3552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IMG_20191209_11384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31640" y="3209594"/>
            <a:ext cx="2736304" cy="3648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IMG_20191212_11213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35896" y="2060848"/>
            <a:ext cx="2949792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1052736"/>
            <a:ext cx="4896544" cy="1296144"/>
          </a:xfrm>
        </p:spPr>
        <p:txBody>
          <a:bodyPr>
            <a:noAutofit/>
          </a:bodyPr>
          <a:lstStyle/>
          <a:p>
            <a:pPr algn="r"/>
            <a:r>
              <a:rPr lang="ru-RU" sz="3200" b="1" dirty="0" smtClean="0">
                <a:latin typeface="Monotype Corsiva" pitchFamily="66" charset="0"/>
              </a:rPr>
              <a:t>Учились стол мы накрывать, чтобы гостей  нам принимать… </a:t>
            </a:r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32774" name="Picture 6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844824"/>
            <a:ext cx="571500" cy="571500"/>
          </a:xfrm>
          <a:prstGeom prst="rect">
            <a:avLst/>
          </a:prstGeom>
          <a:noFill/>
        </p:spPr>
      </p:pic>
      <p:pic>
        <p:nvPicPr>
          <p:cNvPr id="32775" name="Picture 7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2708920"/>
            <a:ext cx="571500" cy="571500"/>
          </a:xfrm>
          <a:prstGeom prst="rect">
            <a:avLst/>
          </a:prstGeom>
          <a:noFill/>
        </p:spPr>
      </p:pic>
      <p:pic>
        <p:nvPicPr>
          <p:cNvPr id="32776" name="Picture 8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2420888"/>
            <a:ext cx="571500" cy="571500"/>
          </a:xfrm>
          <a:prstGeom prst="rect">
            <a:avLst/>
          </a:prstGeom>
          <a:noFill/>
        </p:spPr>
      </p:pic>
      <p:pic>
        <p:nvPicPr>
          <p:cNvPr id="32777" name="Picture 9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645024"/>
            <a:ext cx="571500" cy="571500"/>
          </a:xfrm>
          <a:prstGeom prst="rect">
            <a:avLst/>
          </a:prstGeom>
          <a:noFill/>
        </p:spPr>
      </p:pic>
      <p:pic>
        <p:nvPicPr>
          <p:cNvPr id="32778" name="Picture 10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5733256"/>
            <a:ext cx="571500" cy="571500"/>
          </a:xfrm>
          <a:prstGeom prst="rect">
            <a:avLst/>
          </a:prstGeom>
          <a:noFill/>
        </p:spPr>
      </p:pic>
      <p:pic>
        <p:nvPicPr>
          <p:cNvPr id="32779" name="Picture 11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571500" cy="571500"/>
          </a:xfrm>
          <a:prstGeom prst="rect">
            <a:avLst/>
          </a:prstGeom>
          <a:noFill/>
        </p:spPr>
      </p:pic>
      <p:pic>
        <p:nvPicPr>
          <p:cNvPr id="32780" name="Picture 12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1412776"/>
            <a:ext cx="571500" cy="571500"/>
          </a:xfrm>
          <a:prstGeom prst="rect">
            <a:avLst/>
          </a:prstGeom>
          <a:noFill/>
        </p:spPr>
      </p:pic>
      <p:pic>
        <p:nvPicPr>
          <p:cNvPr id="32781" name="Picture 13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260648"/>
            <a:ext cx="571500" cy="571500"/>
          </a:xfrm>
          <a:prstGeom prst="rect">
            <a:avLst/>
          </a:prstGeom>
          <a:noFill/>
        </p:spPr>
      </p:pic>
      <p:pic>
        <p:nvPicPr>
          <p:cNvPr id="32782" name="Picture 14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376" y="6093296"/>
            <a:ext cx="571500" cy="571500"/>
          </a:xfrm>
          <a:prstGeom prst="rect">
            <a:avLst/>
          </a:prstGeom>
          <a:noFill/>
        </p:spPr>
      </p:pic>
      <p:pic>
        <p:nvPicPr>
          <p:cNvPr id="32783" name="Picture 15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5949280"/>
            <a:ext cx="571500" cy="571500"/>
          </a:xfrm>
          <a:prstGeom prst="rect">
            <a:avLst/>
          </a:prstGeom>
          <a:noFill/>
        </p:spPr>
      </p:pic>
      <p:pic>
        <p:nvPicPr>
          <p:cNvPr id="17" name="Рисунок 16" descr="IMG_20191213_154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556792"/>
            <a:ext cx="4067944" cy="3050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IMG_20191213_1544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270892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3356992"/>
            <a:ext cx="571500" cy="571500"/>
          </a:xfrm>
          <a:prstGeom prst="rect">
            <a:avLst/>
          </a:prstGeom>
          <a:noFill/>
        </p:spPr>
      </p:pic>
      <p:pic>
        <p:nvPicPr>
          <p:cNvPr id="5123" name="Picture 3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571500" cy="571500"/>
          </a:xfrm>
          <a:prstGeom prst="rect">
            <a:avLst/>
          </a:prstGeom>
          <a:noFill/>
        </p:spPr>
      </p:pic>
      <p:pic>
        <p:nvPicPr>
          <p:cNvPr id="5124" name="Picture 4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5733256"/>
            <a:ext cx="571500" cy="571500"/>
          </a:xfrm>
          <a:prstGeom prst="rect">
            <a:avLst/>
          </a:prstGeom>
          <a:noFill/>
        </p:spPr>
      </p:pic>
      <p:pic>
        <p:nvPicPr>
          <p:cNvPr id="5125" name="Picture 5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908720"/>
            <a:ext cx="571500" cy="571500"/>
          </a:xfrm>
          <a:prstGeom prst="rect">
            <a:avLst/>
          </a:prstGeom>
          <a:noFill/>
        </p:spPr>
      </p:pic>
      <p:pic>
        <p:nvPicPr>
          <p:cNvPr id="5126" name="Picture 6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636912"/>
            <a:ext cx="571500" cy="571500"/>
          </a:xfrm>
          <a:prstGeom prst="rect">
            <a:avLst/>
          </a:prstGeom>
          <a:noFill/>
        </p:spPr>
      </p:pic>
      <p:pic>
        <p:nvPicPr>
          <p:cNvPr id="5127" name="Picture 7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97152"/>
            <a:ext cx="571500" cy="571500"/>
          </a:xfrm>
          <a:prstGeom prst="rect">
            <a:avLst/>
          </a:prstGeom>
          <a:noFill/>
        </p:spPr>
      </p:pic>
      <p:pic>
        <p:nvPicPr>
          <p:cNvPr id="5128" name="Picture 8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2060848"/>
            <a:ext cx="571500" cy="571500"/>
          </a:xfrm>
          <a:prstGeom prst="rect">
            <a:avLst/>
          </a:prstGeom>
          <a:noFill/>
        </p:spPr>
      </p:pic>
      <p:pic>
        <p:nvPicPr>
          <p:cNvPr id="16" name="Рисунок 15" descr="IMG_20191213_1546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04664"/>
            <a:ext cx="2895786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IMG_20191213_1549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476672"/>
            <a:ext cx="4379979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IMG_20191213_1548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35696" y="2924944"/>
            <a:ext cx="4680520" cy="35103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>
                <a:latin typeface="Monotype Corsiva" pitchFamily="66" charset="0"/>
              </a:rPr>
              <a:t/>
            </a:r>
            <a:br>
              <a:rPr lang="ru-RU" sz="3200" dirty="0" smtClean="0">
                <a:latin typeface="Monotype Corsiva" pitchFamily="66" charset="0"/>
              </a:rPr>
            </a:br>
            <a:r>
              <a:rPr lang="ru-RU" sz="3200" dirty="0" smtClean="0">
                <a:latin typeface="Monotype Corsiva" pitchFamily="66" charset="0"/>
              </a:rPr>
              <a:t>     </a:t>
            </a:r>
            <a:r>
              <a:rPr lang="ru-RU" sz="3600" b="1" dirty="0" smtClean="0">
                <a:latin typeface="Monotype Corsiva" pitchFamily="66" charset="0"/>
              </a:rPr>
              <a:t>Вот и группу нашу празднично украсим, сделаем фонарики, гирлянды, шарики, елочку  поставим в праздничном наряде…</a:t>
            </a:r>
            <a:endParaRPr lang="ru-RU" sz="3600" b="1" dirty="0">
              <a:latin typeface="Monotype Corsiva" pitchFamily="66" charset="0"/>
            </a:endParaRPr>
          </a:p>
        </p:txBody>
      </p:sp>
      <p:pic>
        <p:nvPicPr>
          <p:cNvPr id="11" name="Рисунок 10" descr="IMG_20191212_1552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340768"/>
            <a:ext cx="2592288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_20191212_1621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1700808"/>
            <a:ext cx="3672408" cy="48965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 descr="IMG_20191218_1624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3728" y="2564904"/>
            <a:ext cx="3219822" cy="42930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101138">
            <a:off x="415727" y="1421885"/>
            <a:ext cx="8229600" cy="1873356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chemeClr val="bg1"/>
                </a:solidFill>
                <a:latin typeface="Monotype Corsiva" pitchFamily="66" charset="0"/>
              </a:rPr>
              <a:t>С Новым годом!</a:t>
            </a:r>
            <a:br>
              <a:rPr lang="ru-RU" sz="5400" dirty="0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sz="5400" dirty="0" smtClean="0">
                <a:solidFill>
                  <a:schemeClr val="bg1"/>
                </a:solidFill>
                <a:latin typeface="Monotype Corsiva" pitchFamily="66" charset="0"/>
              </a:rPr>
              <a:t>Спасибо за внимание!</a:t>
            </a:r>
            <a:endParaRPr lang="ru-RU" sz="54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34820" name="Picture 4" descr="D:\Таня. Работа\для проекта\newy144[1]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2852936"/>
            <a:ext cx="2160240" cy="3024336"/>
          </a:xfrm>
          <a:prstGeom prst="rect">
            <a:avLst/>
          </a:prstGeom>
          <a:noFill/>
        </p:spPr>
      </p:pic>
      <p:pic>
        <p:nvPicPr>
          <p:cNvPr id="34823" name="Picture 7" descr="D:\Таня. Работа\для проекта\0_8f34c_4ad7ae49_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64704"/>
            <a:ext cx="3790950" cy="1885950"/>
          </a:xfrm>
          <a:prstGeom prst="rect">
            <a:avLst/>
          </a:prstGeom>
          <a:noFill/>
        </p:spPr>
      </p:pic>
      <p:pic>
        <p:nvPicPr>
          <p:cNvPr id="34824" name="Picture 8" descr="D:\Таня. Работа\для проекта\0_8f34c_4ad7ae49_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88640"/>
            <a:ext cx="3790950" cy="1885950"/>
          </a:xfrm>
          <a:prstGeom prst="rect">
            <a:avLst/>
          </a:prstGeom>
          <a:noFill/>
        </p:spPr>
      </p:pic>
      <p:pic>
        <p:nvPicPr>
          <p:cNvPr id="34825" name="Picture 9" descr="D:\Таня. Работа\для проекта\0_8f34c_4ad7ae49_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3050" y="1844824"/>
            <a:ext cx="3790950" cy="1885950"/>
          </a:xfrm>
          <a:prstGeom prst="rect">
            <a:avLst/>
          </a:prstGeom>
          <a:noFill/>
        </p:spPr>
      </p:pic>
      <p:pic>
        <p:nvPicPr>
          <p:cNvPr id="34826" name="Picture 10" descr="D:\Таня. Работа\для проекта\0_8f34c_4ad7ae49_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988840"/>
            <a:ext cx="3790950" cy="1885950"/>
          </a:xfrm>
          <a:prstGeom prst="rect">
            <a:avLst/>
          </a:prstGeom>
          <a:noFill/>
        </p:spPr>
      </p:pic>
      <p:pic>
        <p:nvPicPr>
          <p:cNvPr id="34827" name="Picture 11" descr="D:\Таня. Работа\для проекта\0_8f34c_4ad7ae49_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645024"/>
            <a:ext cx="3790950" cy="1885950"/>
          </a:xfrm>
          <a:prstGeom prst="rect">
            <a:avLst/>
          </a:prstGeom>
          <a:noFill/>
        </p:spPr>
      </p:pic>
      <p:pic>
        <p:nvPicPr>
          <p:cNvPr id="34828" name="Picture 12" descr="D:\Таня. Работа\для проекта\0_8f34c_4ad7ae49_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861048"/>
            <a:ext cx="3790950" cy="1885950"/>
          </a:xfrm>
          <a:prstGeom prst="rect">
            <a:avLst/>
          </a:prstGeom>
          <a:noFill/>
        </p:spPr>
      </p:pic>
      <p:pic>
        <p:nvPicPr>
          <p:cNvPr id="34829" name="Picture 13" descr="D:\Таня. Работа\для проекта\0_8f34c_4ad7ae49_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988840"/>
            <a:ext cx="3790950" cy="1885950"/>
          </a:xfrm>
          <a:prstGeom prst="rect">
            <a:avLst/>
          </a:prstGeom>
          <a:noFill/>
        </p:spPr>
      </p:pic>
      <p:pic>
        <p:nvPicPr>
          <p:cNvPr id="34830" name="Picture 14" descr="D:\Таня. Работа\для проекта\0_8f34c_4ad7ae49_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88840"/>
            <a:ext cx="3790950" cy="1885950"/>
          </a:xfrm>
          <a:prstGeom prst="rect">
            <a:avLst/>
          </a:prstGeom>
          <a:noFill/>
        </p:spPr>
      </p:pic>
      <p:pic>
        <p:nvPicPr>
          <p:cNvPr id="8194" name="Picture 2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5877272"/>
            <a:ext cx="571500" cy="571500"/>
          </a:xfrm>
          <a:prstGeom prst="rect">
            <a:avLst/>
          </a:prstGeom>
          <a:noFill/>
        </p:spPr>
      </p:pic>
      <p:pic>
        <p:nvPicPr>
          <p:cNvPr id="8195" name="Picture 3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2708920"/>
            <a:ext cx="571500" cy="571500"/>
          </a:xfrm>
          <a:prstGeom prst="rect">
            <a:avLst/>
          </a:prstGeom>
          <a:noFill/>
        </p:spPr>
      </p:pic>
      <p:pic>
        <p:nvPicPr>
          <p:cNvPr id="8196" name="Picture 4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5517232"/>
            <a:ext cx="571500" cy="571500"/>
          </a:xfrm>
          <a:prstGeom prst="rect">
            <a:avLst/>
          </a:prstGeom>
          <a:noFill/>
        </p:spPr>
      </p:pic>
      <p:pic>
        <p:nvPicPr>
          <p:cNvPr id="8197" name="Picture 5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3140968"/>
            <a:ext cx="571500" cy="571500"/>
          </a:xfrm>
          <a:prstGeom prst="rect">
            <a:avLst/>
          </a:prstGeom>
          <a:noFill/>
        </p:spPr>
      </p:pic>
      <p:pic>
        <p:nvPicPr>
          <p:cNvPr id="8198" name="Picture 6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1556792"/>
            <a:ext cx="571500" cy="571500"/>
          </a:xfrm>
          <a:prstGeom prst="rect">
            <a:avLst/>
          </a:prstGeom>
          <a:noFill/>
        </p:spPr>
      </p:pic>
      <p:pic>
        <p:nvPicPr>
          <p:cNvPr id="8199" name="Picture 7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620688"/>
            <a:ext cx="571500" cy="571500"/>
          </a:xfrm>
          <a:prstGeom prst="rect">
            <a:avLst/>
          </a:prstGeom>
          <a:noFill/>
        </p:spPr>
      </p:pic>
      <p:pic>
        <p:nvPicPr>
          <p:cNvPr id="8200" name="Picture 8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3717032"/>
            <a:ext cx="571500" cy="571500"/>
          </a:xfrm>
          <a:prstGeom prst="rect">
            <a:avLst/>
          </a:prstGeom>
          <a:noFill/>
        </p:spPr>
      </p:pic>
      <p:pic>
        <p:nvPicPr>
          <p:cNvPr id="8201" name="Picture 9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3284984"/>
            <a:ext cx="571500" cy="571500"/>
          </a:xfrm>
          <a:prstGeom prst="rect">
            <a:avLst/>
          </a:prstGeom>
          <a:noFill/>
        </p:spPr>
      </p:pic>
      <p:pic>
        <p:nvPicPr>
          <p:cNvPr id="8202" name="Picture 10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5229200"/>
            <a:ext cx="571500" cy="571500"/>
          </a:xfrm>
          <a:prstGeom prst="rect">
            <a:avLst/>
          </a:prstGeom>
          <a:noFill/>
        </p:spPr>
      </p:pic>
      <p:pic>
        <p:nvPicPr>
          <p:cNvPr id="8203" name="Picture 11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476672"/>
            <a:ext cx="571500" cy="571500"/>
          </a:xfrm>
          <a:prstGeom prst="rect">
            <a:avLst/>
          </a:prstGeom>
          <a:noFill/>
        </p:spPr>
      </p:pic>
      <p:pic>
        <p:nvPicPr>
          <p:cNvPr id="8204" name="Picture 12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844824"/>
            <a:ext cx="571500" cy="571500"/>
          </a:xfrm>
          <a:prstGeom prst="rect">
            <a:avLst/>
          </a:prstGeom>
          <a:noFill/>
        </p:spPr>
      </p:pic>
      <p:pic>
        <p:nvPicPr>
          <p:cNvPr id="8205" name="Picture 13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764704"/>
            <a:ext cx="914400" cy="914400"/>
          </a:xfrm>
          <a:prstGeom prst="rect">
            <a:avLst/>
          </a:prstGeom>
          <a:noFill/>
        </p:spPr>
      </p:pic>
      <p:pic>
        <p:nvPicPr>
          <p:cNvPr id="8206" name="Picture 14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764704"/>
            <a:ext cx="914400" cy="914400"/>
          </a:xfrm>
          <a:prstGeom prst="rect">
            <a:avLst/>
          </a:prstGeom>
          <a:noFill/>
        </p:spPr>
      </p:pic>
      <p:pic>
        <p:nvPicPr>
          <p:cNvPr id="8207" name="Picture 15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4077072"/>
            <a:ext cx="914400" cy="914400"/>
          </a:xfrm>
          <a:prstGeom prst="rect">
            <a:avLst/>
          </a:prstGeom>
          <a:noFill/>
        </p:spPr>
      </p:pic>
      <p:pic>
        <p:nvPicPr>
          <p:cNvPr id="26" name="Рисунок 25" descr="IMG_20191219_12392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332656"/>
            <a:ext cx="2736304" cy="3648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 descr="PC13001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20072" y="2060848"/>
            <a:ext cx="3435846" cy="4581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Рисунок 28" descr="IMG_20200130_07514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2852936"/>
            <a:ext cx="2517744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Рисунок 29" descr="IMG_20200130_07523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55776" y="3356992"/>
            <a:ext cx="2409732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Рисунок 30" descr="IMG_20200130_075248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59832" y="260648"/>
            <a:ext cx="2841780" cy="37890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Рисунок 31" descr="IMG_20200130_122540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644258" y="188640"/>
            <a:ext cx="2499742" cy="33329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57504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Monotype Corsiva" pitchFamily="66" charset="0"/>
              </a:rPr>
              <a:t>На участке нашем тоже Новый год…. </a:t>
            </a:r>
            <a:endParaRPr lang="ru-RU" sz="3600" b="1" dirty="0">
              <a:latin typeface="Monotype Corsiva" pitchFamily="66" charset="0"/>
            </a:endParaRPr>
          </a:p>
        </p:txBody>
      </p:sp>
      <p:pic>
        <p:nvPicPr>
          <p:cNvPr id="31750" name="Picture 6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5085184"/>
            <a:ext cx="571500" cy="571500"/>
          </a:xfrm>
          <a:prstGeom prst="rect">
            <a:avLst/>
          </a:prstGeom>
          <a:noFill/>
        </p:spPr>
      </p:pic>
      <p:pic>
        <p:nvPicPr>
          <p:cNvPr id="31751" name="Picture 7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45224"/>
            <a:ext cx="571500" cy="571500"/>
          </a:xfrm>
          <a:prstGeom prst="rect">
            <a:avLst/>
          </a:prstGeom>
          <a:noFill/>
        </p:spPr>
      </p:pic>
      <p:pic>
        <p:nvPicPr>
          <p:cNvPr id="31752" name="Picture 8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2564904"/>
            <a:ext cx="571500" cy="571500"/>
          </a:xfrm>
          <a:prstGeom prst="rect">
            <a:avLst/>
          </a:prstGeom>
          <a:noFill/>
        </p:spPr>
      </p:pic>
      <p:pic>
        <p:nvPicPr>
          <p:cNvPr id="31753" name="Picture 9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556792"/>
            <a:ext cx="571500" cy="571500"/>
          </a:xfrm>
          <a:prstGeom prst="rect">
            <a:avLst/>
          </a:prstGeom>
          <a:noFill/>
        </p:spPr>
      </p:pic>
      <p:pic>
        <p:nvPicPr>
          <p:cNvPr id="31754" name="Picture 10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88640"/>
            <a:ext cx="571500" cy="571500"/>
          </a:xfrm>
          <a:prstGeom prst="rect">
            <a:avLst/>
          </a:prstGeom>
          <a:noFill/>
        </p:spPr>
      </p:pic>
      <p:pic>
        <p:nvPicPr>
          <p:cNvPr id="31755" name="Picture 11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5301208"/>
            <a:ext cx="571500" cy="571500"/>
          </a:xfrm>
          <a:prstGeom prst="rect">
            <a:avLst/>
          </a:prstGeom>
          <a:noFill/>
        </p:spPr>
      </p:pic>
      <p:pic>
        <p:nvPicPr>
          <p:cNvPr id="31756" name="Picture 12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260648"/>
            <a:ext cx="571500" cy="571500"/>
          </a:xfrm>
          <a:prstGeom prst="rect">
            <a:avLst/>
          </a:prstGeom>
          <a:noFill/>
        </p:spPr>
      </p:pic>
      <p:pic>
        <p:nvPicPr>
          <p:cNvPr id="31757" name="Picture 13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571500" cy="571500"/>
          </a:xfrm>
          <a:prstGeom prst="rect">
            <a:avLst/>
          </a:prstGeom>
          <a:noFill/>
        </p:spPr>
      </p:pic>
      <p:pic>
        <p:nvPicPr>
          <p:cNvPr id="31758" name="Picture 14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861048"/>
            <a:ext cx="571500" cy="571500"/>
          </a:xfrm>
          <a:prstGeom prst="rect">
            <a:avLst/>
          </a:prstGeom>
          <a:noFill/>
        </p:spPr>
      </p:pic>
      <p:pic>
        <p:nvPicPr>
          <p:cNvPr id="31759" name="Picture 15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2060848"/>
            <a:ext cx="914400" cy="914400"/>
          </a:xfrm>
          <a:prstGeom prst="rect">
            <a:avLst/>
          </a:prstGeom>
          <a:noFill/>
        </p:spPr>
      </p:pic>
      <p:pic>
        <p:nvPicPr>
          <p:cNvPr id="31760" name="Picture 16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5301208"/>
            <a:ext cx="914400" cy="914400"/>
          </a:xfrm>
          <a:prstGeom prst="rect">
            <a:avLst/>
          </a:prstGeom>
          <a:noFill/>
        </p:spPr>
      </p:pic>
      <p:pic>
        <p:nvPicPr>
          <p:cNvPr id="6146" name="Picture 2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6021288"/>
            <a:ext cx="571500" cy="571500"/>
          </a:xfrm>
          <a:prstGeom prst="rect">
            <a:avLst/>
          </a:prstGeom>
          <a:noFill/>
        </p:spPr>
      </p:pic>
      <p:pic>
        <p:nvPicPr>
          <p:cNvPr id="6147" name="Picture 3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6021288"/>
            <a:ext cx="571500" cy="571500"/>
          </a:xfrm>
          <a:prstGeom prst="rect">
            <a:avLst/>
          </a:prstGeom>
          <a:noFill/>
        </p:spPr>
      </p:pic>
      <p:pic>
        <p:nvPicPr>
          <p:cNvPr id="6148" name="Picture 4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6021288"/>
            <a:ext cx="571500" cy="571500"/>
          </a:xfrm>
          <a:prstGeom prst="rect">
            <a:avLst/>
          </a:prstGeom>
          <a:noFill/>
        </p:spPr>
      </p:pic>
      <p:pic>
        <p:nvPicPr>
          <p:cNvPr id="21" name="Рисунок 20" descr="IMG_20191212_1119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340768"/>
            <a:ext cx="2949792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 descr="IMG_20191227_1116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28" y="2204864"/>
            <a:ext cx="3219822" cy="429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 descr="IMG_20200115_1134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5856" y="1772816"/>
            <a:ext cx="3219822" cy="429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188640"/>
            <a:ext cx="5184576" cy="1570186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/>
            </a:r>
            <a:br>
              <a:rPr lang="ru-RU" sz="3200" dirty="0" smtClean="0">
                <a:latin typeface="Monotype Corsiva" pitchFamily="66" charset="0"/>
              </a:rPr>
            </a:br>
            <a:r>
              <a:rPr lang="en-US" sz="3200" dirty="0" smtClean="0">
                <a:latin typeface="Monotype Corsiva" pitchFamily="66" charset="0"/>
              </a:rPr>
              <a:t>“</a:t>
            </a:r>
            <a:r>
              <a:rPr lang="ru-RU" sz="3200" b="1" dirty="0" smtClean="0">
                <a:latin typeface="Monotype Corsiva" pitchFamily="66" charset="0"/>
              </a:rPr>
              <a:t>Что за праздник – Новый год</a:t>
            </a:r>
            <a:r>
              <a:rPr lang="en-US" sz="3200" b="1" dirty="0" smtClean="0">
                <a:latin typeface="Monotype Corsiva" pitchFamily="66" charset="0"/>
              </a:rPr>
              <a:t>”</a:t>
            </a:r>
            <a:r>
              <a:rPr lang="ru-RU" sz="3200" b="1" dirty="0" smtClean="0">
                <a:latin typeface="Monotype Corsiva" pitchFamily="66" charset="0"/>
              </a:rPr>
              <a:t>.</a:t>
            </a:r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33804" name="Picture 12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1340768"/>
            <a:ext cx="914400" cy="914400"/>
          </a:xfrm>
          <a:prstGeom prst="rect">
            <a:avLst/>
          </a:prstGeom>
          <a:noFill/>
        </p:spPr>
      </p:pic>
      <p:pic>
        <p:nvPicPr>
          <p:cNvPr id="33805" name="Picture 13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1340768"/>
            <a:ext cx="914400" cy="914400"/>
          </a:xfrm>
          <a:prstGeom prst="rect">
            <a:avLst/>
          </a:prstGeom>
          <a:noFill/>
        </p:spPr>
      </p:pic>
      <p:pic>
        <p:nvPicPr>
          <p:cNvPr id="7170" name="Picture 2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3789040"/>
            <a:ext cx="571500" cy="571500"/>
          </a:xfrm>
          <a:prstGeom prst="rect">
            <a:avLst/>
          </a:prstGeom>
          <a:noFill/>
        </p:spPr>
      </p:pic>
      <p:pic>
        <p:nvPicPr>
          <p:cNvPr id="7171" name="Picture 3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548680"/>
            <a:ext cx="571500" cy="571500"/>
          </a:xfrm>
          <a:prstGeom prst="rect">
            <a:avLst/>
          </a:prstGeom>
          <a:noFill/>
        </p:spPr>
      </p:pic>
      <p:pic>
        <p:nvPicPr>
          <p:cNvPr id="7172" name="Picture 4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5949280"/>
            <a:ext cx="571500" cy="571500"/>
          </a:xfrm>
          <a:prstGeom prst="rect">
            <a:avLst/>
          </a:prstGeom>
          <a:noFill/>
        </p:spPr>
      </p:pic>
      <p:pic>
        <p:nvPicPr>
          <p:cNvPr id="7173" name="Picture 5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3933056"/>
            <a:ext cx="571500" cy="571500"/>
          </a:xfrm>
          <a:prstGeom prst="rect">
            <a:avLst/>
          </a:prstGeom>
          <a:noFill/>
        </p:spPr>
      </p:pic>
      <p:pic>
        <p:nvPicPr>
          <p:cNvPr id="7174" name="Picture 6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2276872"/>
            <a:ext cx="571500" cy="571500"/>
          </a:xfrm>
          <a:prstGeom prst="rect">
            <a:avLst/>
          </a:prstGeom>
          <a:noFill/>
        </p:spPr>
      </p:pic>
      <p:pic>
        <p:nvPicPr>
          <p:cNvPr id="7175" name="Picture 7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2060848"/>
            <a:ext cx="571500" cy="571500"/>
          </a:xfrm>
          <a:prstGeom prst="rect">
            <a:avLst/>
          </a:prstGeom>
          <a:noFill/>
        </p:spPr>
      </p:pic>
      <p:pic>
        <p:nvPicPr>
          <p:cNvPr id="7176" name="Picture 8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060848"/>
            <a:ext cx="571500" cy="571500"/>
          </a:xfrm>
          <a:prstGeom prst="rect">
            <a:avLst/>
          </a:prstGeom>
          <a:noFill/>
        </p:spPr>
      </p:pic>
      <p:pic>
        <p:nvPicPr>
          <p:cNvPr id="7177" name="Picture 9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88640"/>
            <a:ext cx="571500" cy="571500"/>
          </a:xfrm>
          <a:prstGeom prst="rect">
            <a:avLst/>
          </a:prstGeom>
          <a:noFill/>
        </p:spPr>
      </p:pic>
      <p:pic>
        <p:nvPicPr>
          <p:cNvPr id="7178" name="Picture 10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556792"/>
            <a:ext cx="571500" cy="571500"/>
          </a:xfrm>
          <a:prstGeom prst="rect">
            <a:avLst/>
          </a:prstGeom>
          <a:noFill/>
        </p:spPr>
      </p:pic>
      <p:pic>
        <p:nvPicPr>
          <p:cNvPr id="7179" name="Picture 11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556792"/>
            <a:ext cx="571500" cy="571500"/>
          </a:xfrm>
          <a:prstGeom prst="rect">
            <a:avLst/>
          </a:prstGeom>
          <a:noFill/>
        </p:spPr>
      </p:pic>
      <p:pic>
        <p:nvPicPr>
          <p:cNvPr id="7180" name="Picture 12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6286500"/>
            <a:ext cx="571500" cy="571500"/>
          </a:xfrm>
          <a:prstGeom prst="rect">
            <a:avLst/>
          </a:prstGeom>
          <a:noFill/>
        </p:spPr>
      </p:pic>
      <p:pic>
        <p:nvPicPr>
          <p:cNvPr id="26" name="Рисунок 25" descr="IMG-20191226-WA00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1547410"/>
            <a:ext cx="6768752" cy="5076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reenshot_20200121-22572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196752"/>
            <a:ext cx="2698398" cy="4797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Screenshot_20200121-22531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2204864"/>
            <a:ext cx="2360861" cy="4197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-20191226-WA00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548680"/>
            <a:ext cx="3291830" cy="4389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611560" y="332656"/>
            <a:ext cx="7344816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03188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i="0" u="sng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03188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u="sng" dirty="0" smtClean="0">
              <a:solidFill>
                <a:schemeClr val="tx2"/>
              </a:solidFill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03188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Результат: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процессе бесед, рассматривании иллюстраций, чтении стихов и т.д. расширились знания и представления детей о празднике Новый год, об обычаях встречи новогоднего праздника.</a:t>
            </a:r>
            <a:endParaRPr lang="ru-RU" sz="24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Раскрылись возможности и творческие способности детей через разнообразные виды детской деятельности.</a:t>
            </a:r>
            <a:endParaRPr lang="ru-RU" sz="24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Отлично проведен  новогодний праздник.</a:t>
            </a:r>
            <a:endParaRPr lang="ru-RU" sz="24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Родители активно вовлечены в совместную с детьми познавательно-творческую деятельность; укреплены семейные связи.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692696"/>
            <a:ext cx="571500" cy="571500"/>
          </a:xfrm>
          <a:prstGeom prst="rect">
            <a:avLst/>
          </a:prstGeom>
          <a:noFill/>
        </p:spPr>
      </p:pic>
      <p:pic>
        <p:nvPicPr>
          <p:cNvPr id="26627" name="Picture 3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5949280"/>
            <a:ext cx="571500" cy="571500"/>
          </a:xfrm>
          <a:prstGeom prst="rect">
            <a:avLst/>
          </a:prstGeom>
          <a:noFill/>
        </p:spPr>
      </p:pic>
      <p:pic>
        <p:nvPicPr>
          <p:cNvPr id="26628" name="Picture 4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3212976"/>
            <a:ext cx="571500" cy="571500"/>
          </a:xfrm>
          <a:prstGeom prst="rect">
            <a:avLst/>
          </a:prstGeom>
          <a:noFill/>
        </p:spPr>
      </p:pic>
      <p:pic>
        <p:nvPicPr>
          <p:cNvPr id="26629" name="Picture 5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5589240"/>
            <a:ext cx="571500" cy="571500"/>
          </a:xfrm>
          <a:prstGeom prst="rect">
            <a:avLst/>
          </a:prstGeom>
          <a:noFill/>
        </p:spPr>
      </p:pic>
      <p:pic>
        <p:nvPicPr>
          <p:cNvPr id="26630" name="Picture 6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5373216"/>
            <a:ext cx="571500" cy="571500"/>
          </a:xfrm>
          <a:prstGeom prst="rect">
            <a:avLst/>
          </a:prstGeom>
          <a:noFill/>
        </p:spPr>
      </p:pic>
      <p:pic>
        <p:nvPicPr>
          <p:cNvPr id="26631" name="Picture 7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1268760"/>
            <a:ext cx="571500" cy="571500"/>
          </a:xfrm>
          <a:prstGeom prst="rect">
            <a:avLst/>
          </a:prstGeom>
          <a:noFill/>
        </p:spPr>
      </p:pic>
      <p:pic>
        <p:nvPicPr>
          <p:cNvPr id="26632" name="Picture 8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196752"/>
            <a:ext cx="571500" cy="571500"/>
          </a:xfrm>
          <a:prstGeom prst="rect">
            <a:avLst/>
          </a:prstGeom>
          <a:noFill/>
        </p:spPr>
      </p:pic>
      <p:pic>
        <p:nvPicPr>
          <p:cNvPr id="26633" name="Picture 9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021288"/>
            <a:ext cx="571500" cy="571500"/>
          </a:xfrm>
          <a:prstGeom prst="rect">
            <a:avLst/>
          </a:prstGeom>
          <a:noFill/>
        </p:spPr>
      </p:pic>
      <p:pic>
        <p:nvPicPr>
          <p:cNvPr id="26634" name="Picture 10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260648"/>
            <a:ext cx="571500" cy="571500"/>
          </a:xfrm>
          <a:prstGeom prst="rect">
            <a:avLst/>
          </a:prstGeom>
          <a:noFill/>
        </p:spPr>
      </p:pic>
      <p:pic>
        <p:nvPicPr>
          <p:cNvPr id="26635" name="Picture 11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852936"/>
            <a:ext cx="571500" cy="571500"/>
          </a:xfrm>
          <a:prstGeom prst="rect">
            <a:avLst/>
          </a:prstGeom>
          <a:noFill/>
        </p:spPr>
      </p:pic>
      <p:pic>
        <p:nvPicPr>
          <p:cNvPr id="26636" name="Picture 12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476672"/>
            <a:ext cx="571500" cy="571500"/>
          </a:xfrm>
          <a:prstGeom prst="rect">
            <a:avLst/>
          </a:prstGeom>
          <a:noFill/>
        </p:spPr>
      </p:pic>
      <p:pic>
        <p:nvPicPr>
          <p:cNvPr id="26637" name="Picture 13" descr="D:\Таня. Работа\для проекта\ангелок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3720" y="0"/>
            <a:ext cx="2520280" cy="27089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47664" y="2060848"/>
            <a:ext cx="6552728" cy="2376263"/>
          </a:xfrm>
        </p:spPr>
        <p:txBody>
          <a:bodyPr>
            <a:noAutofit/>
          </a:bodyPr>
          <a:lstStyle/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i="1" u="sng" dirty="0" smtClean="0">
                <a:solidFill>
                  <a:schemeClr val="tx2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Продолжительность проекта:</a:t>
            </a:r>
            <a:r>
              <a:rPr lang="ru-RU" sz="2800" dirty="0" smtClean="0">
                <a:solidFill>
                  <a:schemeClr val="tx2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Среднесрочный</a:t>
            </a: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chemeClr val="tx1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                                        с 02.12.19 по 27.12.19</a:t>
            </a:r>
            <a:endParaRPr lang="ru-RU" sz="2800" dirty="0" smtClean="0">
              <a:solidFill>
                <a:schemeClr val="tx1"/>
              </a:solidFill>
              <a:latin typeface="Monotype Corsiva" pitchFamily="66" charset="0"/>
              <a:cs typeface="Arial" pitchFamily="34" charset="0"/>
            </a:endParaRP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i="1" u="sng" dirty="0" smtClean="0">
                <a:solidFill>
                  <a:schemeClr val="tx2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Участники проекта:</a:t>
            </a:r>
            <a:r>
              <a:rPr lang="ru-RU" sz="2800" dirty="0" smtClean="0">
                <a:solidFill>
                  <a:schemeClr val="tx2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chemeClr val="tx1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воспитатель, дети средней группы,</a:t>
            </a: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chemeClr val="tx1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   родители воспитанников.</a:t>
            </a:r>
            <a:endParaRPr lang="ru-RU" sz="2800" dirty="0" smtClean="0">
              <a:solidFill>
                <a:schemeClr val="tx1"/>
              </a:solidFill>
              <a:latin typeface="Monotype Corsiva" pitchFamily="66" charset="0"/>
              <a:cs typeface="Arial" pitchFamily="34" charset="0"/>
            </a:endParaRPr>
          </a:p>
          <a:p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097" name="Picture 1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4437112"/>
            <a:ext cx="571500" cy="571500"/>
          </a:xfrm>
          <a:prstGeom prst="rect">
            <a:avLst/>
          </a:prstGeom>
          <a:noFill/>
        </p:spPr>
      </p:pic>
      <p:pic>
        <p:nvPicPr>
          <p:cNvPr id="4098" name="Picture 2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3212976"/>
            <a:ext cx="571500" cy="571500"/>
          </a:xfrm>
          <a:prstGeom prst="rect">
            <a:avLst/>
          </a:prstGeom>
          <a:noFill/>
        </p:spPr>
      </p:pic>
      <p:pic>
        <p:nvPicPr>
          <p:cNvPr id="4099" name="Picture 3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620688"/>
            <a:ext cx="571500" cy="571500"/>
          </a:xfrm>
          <a:prstGeom prst="rect">
            <a:avLst/>
          </a:prstGeom>
          <a:noFill/>
        </p:spPr>
      </p:pic>
      <p:pic>
        <p:nvPicPr>
          <p:cNvPr id="4100" name="Picture 4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476672"/>
            <a:ext cx="571500" cy="571500"/>
          </a:xfrm>
          <a:prstGeom prst="rect">
            <a:avLst/>
          </a:prstGeom>
          <a:noFill/>
        </p:spPr>
      </p:pic>
      <p:pic>
        <p:nvPicPr>
          <p:cNvPr id="4101" name="Picture 5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5805264"/>
            <a:ext cx="571500" cy="571500"/>
          </a:xfrm>
          <a:prstGeom prst="rect">
            <a:avLst/>
          </a:prstGeom>
          <a:noFill/>
        </p:spPr>
      </p:pic>
      <p:pic>
        <p:nvPicPr>
          <p:cNvPr id="4102" name="Picture 6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620688"/>
            <a:ext cx="571500" cy="571500"/>
          </a:xfrm>
          <a:prstGeom prst="rect">
            <a:avLst/>
          </a:prstGeom>
          <a:noFill/>
        </p:spPr>
      </p:pic>
      <p:pic>
        <p:nvPicPr>
          <p:cNvPr id="4103" name="Picture 7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5877272"/>
            <a:ext cx="571500" cy="571500"/>
          </a:xfrm>
          <a:prstGeom prst="rect">
            <a:avLst/>
          </a:prstGeom>
          <a:noFill/>
        </p:spPr>
      </p:pic>
      <p:pic>
        <p:nvPicPr>
          <p:cNvPr id="4104" name="Picture 8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97152"/>
            <a:ext cx="571500" cy="571500"/>
          </a:xfrm>
          <a:prstGeom prst="rect">
            <a:avLst/>
          </a:prstGeom>
          <a:noFill/>
        </p:spPr>
      </p:pic>
      <p:pic>
        <p:nvPicPr>
          <p:cNvPr id="4105" name="Picture 9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6021288"/>
            <a:ext cx="571500" cy="571500"/>
          </a:xfrm>
          <a:prstGeom prst="rect">
            <a:avLst/>
          </a:prstGeom>
          <a:noFill/>
        </p:spPr>
      </p:pic>
      <p:pic>
        <p:nvPicPr>
          <p:cNvPr id="4106" name="Picture 10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564904"/>
            <a:ext cx="571500" cy="571500"/>
          </a:xfrm>
          <a:prstGeom prst="rect">
            <a:avLst/>
          </a:prstGeom>
          <a:noFill/>
        </p:spPr>
      </p:pic>
      <p:pic>
        <p:nvPicPr>
          <p:cNvPr id="4107" name="Picture 11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2204864"/>
            <a:ext cx="571500" cy="571500"/>
          </a:xfrm>
          <a:prstGeom prst="rect">
            <a:avLst/>
          </a:prstGeom>
          <a:noFill/>
        </p:spPr>
      </p:pic>
      <p:pic>
        <p:nvPicPr>
          <p:cNvPr id="4108" name="Picture 12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4221088"/>
            <a:ext cx="571500" cy="571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91230_1026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548680"/>
            <a:ext cx="3939902" cy="5253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 rot="20169508">
            <a:off x="4754513" y="748742"/>
            <a:ext cx="3091355" cy="42473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 новым 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Годом вас дорогие друзья!!!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772816"/>
            <a:ext cx="6192688" cy="2880320"/>
          </a:xfrm>
        </p:spPr>
        <p:txBody>
          <a:bodyPr>
            <a:normAutofit fontScale="90000"/>
          </a:bodyPr>
          <a:lstStyle/>
          <a:p>
            <a:pPr algn="l" fontAlgn="base">
              <a:spcAft>
                <a:spcPct val="0"/>
              </a:spcAft>
            </a:pPr>
            <a:r>
              <a:rPr lang="ru-RU" sz="2800" i="1" u="sng" dirty="0" smtClean="0"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Актуальность:</a:t>
            </a:r>
            <a:r>
              <a:rPr lang="ru-RU" sz="2400" i="1" u="sng" dirty="0" smtClean="0"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/>
              <a:t>Всем известно, что самый любимый праздник детей – это Новый год. Предновогодняя суета, письма Деду Морозу, украшение ёлки и долгожданные подарки под ней – все это не сравнится даже с Днем рождения. При подготовке к празднованию Нового года у детей часто возникали вопросы: а почему украшают ёлку? А Дед Мороз настоящий? А где он живёт? А подарки Дед Мороз принесёт? Разобраться в этих вопросах поможет поисково-исследовательская деятельность, осуществляемая в ходе реализации проекта «Скоро, скоро Новый год»</a:t>
            </a:r>
            <a:br>
              <a:rPr lang="ru-RU" sz="2200" b="1" dirty="0" smtClean="0"/>
            </a:br>
            <a:endParaRPr lang="ru-RU" sz="2200" b="1" dirty="0" smtClean="0"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3073" name="Picture 1" descr="D:\Таня. Работа\для проекта\111a44b4e274[1]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68960"/>
            <a:ext cx="1872208" cy="3456384"/>
          </a:xfrm>
          <a:prstGeom prst="rect">
            <a:avLst/>
          </a:prstGeom>
          <a:noFill/>
        </p:spPr>
      </p:pic>
      <p:pic>
        <p:nvPicPr>
          <p:cNvPr id="3074" name="Picture 2" descr="D:\Таня. Работа\для проекта\58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1752" y="3861048"/>
            <a:ext cx="2232248" cy="2835002"/>
          </a:xfrm>
          <a:prstGeom prst="rect">
            <a:avLst/>
          </a:prstGeom>
          <a:noFill/>
        </p:spPr>
      </p:pic>
      <p:pic>
        <p:nvPicPr>
          <p:cNvPr id="3075" name="Picture 3" descr="D:\Таня. Работа\для проекта\710055d80f48ee3eb58f6bfa3930925d[1]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4941168"/>
            <a:ext cx="1224136" cy="1708398"/>
          </a:xfrm>
          <a:prstGeom prst="rect">
            <a:avLst/>
          </a:prstGeom>
          <a:noFill/>
        </p:spPr>
      </p:pic>
      <p:pic>
        <p:nvPicPr>
          <p:cNvPr id="3077" name="Picture 5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5013176"/>
            <a:ext cx="914400" cy="914400"/>
          </a:xfrm>
          <a:prstGeom prst="rect">
            <a:avLst/>
          </a:prstGeom>
          <a:noFill/>
        </p:spPr>
      </p:pic>
      <p:pic>
        <p:nvPicPr>
          <p:cNvPr id="3078" name="Picture 6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4368" y="1988840"/>
            <a:ext cx="914400" cy="914400"/>
          </a:xfrm>
          <a:prstGeom prst="rect">
            <a:avLst/>
          </a:prstGeom>
          <a:noFill/>
        </p:spPr>
      </p:pic>
      <p:pic>
        <p:nvPicPr>
          <p:cNvPr id="3079" name="Picture 7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476672"/>
            <a:ext cx="914400" cy="914400"/>
          </a:xfrm>
          <a:prstGeom prst="rect">
            <a:avLst/>
          </a:prstGeom>
          <a:noFill/>
        </p:spPr>
      </p:pic>
      <p:pic>
        <p:nvPicPr>
          <p:cNvPr id="3080" name="Picture 8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4797152"/>
            <a:ext cx="914400" cy="914400"/>
          </a:xfrm>
          <a:prstGeom prst="rect">
            <a:avLst/>
          </a:prstGeom>
          <a:noFill/>
        </p:spPr>
      </p:pic>
      <p:pic>
        <p:nvPicPr>
          <p:cNvPr id="3081" name="Picture 9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2348880"/>
            <a:ext cx="914400" cy="91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924944"/>
            <a:ext cx="6696744" cy="854968"/>
          </a:xfrm>
        </p:spPr>
        <p:txBody>
          <a:bodyPr>
            <a:noAutofit/>
          </a:bodyPr>
          <a:lstStyle/>
          <a:p>
            <a:pPr marL="457200" indent="-457200" algn="l"/>
            <a:r>
              <a:rPr lang="ru-RU" sz="2400" i="1" u="sng" dirty="0" smtClean="0">
                <a:latin typeface="Monotype Corsiva" pitchFamily="66" charset="0"/>
              </a:rPr>
              <a:t/>
            </a:r>
            <a:br>
              <a:rPr lang="ru-RU" sz="2400" i="1" u="sng" dirty="0" smtClean="0">
                <a:latin typeface="Monotype Corsiva" pitchFamily="66" charset="0"/>
              </a:rPr>
            </a:br>
            <a:r>
              <a:rPr lang="ru-RU" sz="2400" i="1" u="sng" dirty="0" smtClean="0">
                <a:latin typeface="Monotype Corsiva" pitchFamily="66" charset="0"/>
              </a:rPr>
              <a:t>Цель проекта:</a:t>
            </a:r>
            <a:r>
              <a:rPr lang="ru-RU" sz="2400" b="1" dirty="0" smtClean="0">
                <a:latin typeface="Monotype Corsiva" pitchFamily="66" charset="0"/>
              </a:rPr>
              <a:t> </a:t>
            </a:r>
            <a:r>
              <a:rPr lang="ru-RU" sz="2400" b="1" i="1" dirty="0" smtClean="0"/>
              <a:t>познакомить детей с традициями празднования нового года,  и подарить ребенку  праздник и подарки, настоящее Новогоднее Волшебство!</a:t>
            </a: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400" i="1" u="sng" dirty="0" smtClean="0">
                <a:latin typeface="Monotype Corsiva" pitchFamily="66" charset="0"/>
              </a:rPr>
              <a:t>Задачи проекта:</a:t>
            </a:r>
            <a:r>
              <a:rPr lang="ru-RU" sz="2400" b="1" dirty="0" smtClean="0">
                <a:latin typeface="Monotype Corsiva" pitchFamily="66" charset="0"/>
              </a:rPr>
              <a:t> </a:t>
            </a:r>
            <a:r>
              <a:rPr lang="ru-RU" sz="2400" dirty="0" smtClean="0">
                <a:latin typeface="Monotype Corsiva" pitchFamily="66" charset="0"/>
              </a:rPr>
              <a:t/>
            </a:r>
            <a:br>
              <a:rPr lang="ru-RU" sz="2400" dirty="0" smtClean="0">
                <a:latin typeface="Monotype Corsiva" pitchFamily="66" charset="0"/>
              </a:rPr>
            </a:br>
            <a:r>
              <a:rPr lang="ru-RU" sz="2400" dirty="0" smtClean="0">
                <a:latin typeface="Monotype Corsiva" pitchFamily="66" charset="0"/>
              </a:rPr>
              <a:t>- </a:t>
            </a:r>
            <a:r>
              <a:rPr lang="ru-RU" sz="2000" b="1" dirty="0" smtClean="0"/>
              <a:t>Разобрать понятие праздник – Новый год;</a:t>
            </a:r>
            <a:br>
              <a:rPr lang="ru-RU" sz="2000" b="1" dirty="0" smtClean="0"/>
            </a:br>
            <a:r>
              <a:rPr lang="ru-RU" sz="2000" b="1" dirty="0" smtClean="0"/>
              <a:t> - Вызвать желание у детей и родителей участвовать в подготовке к празднику (украшение группы, изготовление поделок);</a:t>
            </a:r>
            <a:br>
              <a:rPr lang="ru-RU" sz="2000" b="1" dirty="0" smtClean="0"/>
            </a:br>
            <a:r>
              <a:rPr lang="ru-RU" sz="2000" b="1" dirty="0" smtClean="0"/>
              <a:t> - Привлечь родителей как активных участников жизни группы к подготовке к Новогоднему празднику;</a:t>
            </a:r>
            <a:br>
              <a:rPr lang="ru-RU" sz="2000" b="1" dirty="0" smtClean="0"/>
            </a:br>
            <a:r>
              <a:rPr lang="ru-RU" sz="2000" b="1" dirty="0" smtClean="0"/>
              <a:t> -  Раскрыть возможности и творческие способности детей через разнообразные виды деятельности;</a:t>
            </a:r>
            <a:br>
              <a:rPr lang="ru-RU" sz="2000" b="1" dirty="0" smtClean="0"/>
            </a:br>
            <a:r>
              <a:rPr lang="ru-RU" sz="2000" b="1" dirty="0" smtClean="0"/>
              <a:t> - Побуждать родителей к совместной творческой деятельности с детьми;</a:t>
            </a:r>
            <a:br>
              <a:rPr lang="ru-RU" sz="2000" b="1" dirty="0" smtClean="0"/>
            </a:br>
            <a:r>
              <a:rPr lang="ru-RU" sz="2000" b="1" dirty="0" smtClean="0"/>
              <a:t> - Создать новогоднее настроение.</a:t>
            </a:r>
            <a:endParaRPr lang="ru-RU" sz="2000" b="1" dirty="0"/>
          </a:p>
        </p:txBody>
      </p:sp>
      <p:pic>
        <p:nvPicPr>
          <p:cNvPr id="2049" name="Picture 1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420888"/>
            <a:ext cx="571500" cy="571500"/>
          </a:xfrm>
          <a:prstGeom prst="rect">
            <a:avLst/>
          </a:prstGeom>
          <a:noFill/>
        </p:spPr>
      </p:pic>
      <p:pic>
        <p:nvPicPr>
          <p:cNvPr id="2050" name="Picture 2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0392" y="1916832"/>
            <a:ext cx="571500" cy="571500"/>
          </a:xfrm>
          <a:prstGeom prst="rect">
            <a:avLst/>
          </a:prstGeom>
          <a:noFill/>
        </p:spPr>
      </p:pic>
      <p:pic>
        <p:nvPicPr>
          <p:cNvPr id="2051" name="Picture 3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4509120"/>
            <a:ext cx="571500" cy="571500"/>
          </a:xfrm>
          <a:prstGeom prst="rect">
            <a:avLst/>
          </a:prstGeom>
          <a:noFill/>
        </p:spPr>
      </p:pic>
      <p:pic>
        <p:nvPicPr>
          <p:cNvPr id="2052" name="Picture 4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556792"/>
            <a:ext cx="571500" cy="571500"/>
          </a:xfrm>
          <a:prstGeom prst="rect">
            <a:avLst/>
          </a:prstGeom>
          <a:noFill/>
        </p:spPr>
      </p:pic>
      <p:pic>
        <p:nvPicPr>
          <p:cNvPr id="2053" name="Picture 5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293096"/>
            <a:ext cx="571500" cy="571500"/>
          </a:xfrm>
          <a:prstGeom prst="rect">
            <a:avLst/>
          </a:prstGeom>
          <a:noFill/>
        </p:spPr>
      </p:pic>
      <p:pic>
        <p:nvPicPr>
          <p:cNvPr id="2054" name="Picture 6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5805264"/>
            <a:ext cx="571500" cy="571500"/>
          </a:xfrm>
          <a:prstGeom prst="rect">
            <a:avLst/>
          </a:prstGeom>
          <a:noFill/>
        </p:spPr>
      </p:pic>
      <p:pic>
        <p:nvPicPr>
          <p:cNvPr id="2055" name="Picture 7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3140968"/>
            <a:ext cx="571500" cy="571500"/>
          </a:xfrm>
          <a:prstGeom prst="rect">
            <a:avLst/>
          </a:prstGeom>
          <a:noFill/>
        </p:spPr>
      </p:pic>
      <p:pic>
        <p:nvPicPr>
          <p:cNvPr id="2056" name="Picture 8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260648"/>
            <a:ext cx="571500" cy="571500"/>
          </a:xfrm>
          <a:prstGeom prst="rect">
            <a:avLst/>
          </a:prstGeom>
          <a:noFill/>
        </p:spPr>
      </p:pic>
      <p:pic>
        <p:nvPicPr>
          <p:cNvPr id="2057" name="Picture 9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564904"/>
            <a:ext cx="571500" cy="571500"/>
          </a:xfrm>
          <a:prstGeom prst="rect">
            <a:avLst/>
          </a:prstGeom>
          <a:noFill/>
        </p:spPr>
      </p:pic>
      <p:pic>
        <p:nvPicPr>
          <p:cNvPr id="2058" name="Picture 10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5949280"/>
            <a:ext cx="571500" cy="571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835696" y="1267600"/>
            <a:ext cx="6264696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Прогнозируемый результат: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1. Создание необходимых условий для организации совместной деятельности с родителями.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2. Формирование у детей интереса к народной культуре.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3. Появление интереса у родителей к жизни ДОУ.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1026" name="Picture 2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2348880"/>
            <a:ext cx="571500" cy="571500"/>
          </a:xfrm>
          <a:prstGeom prst="rect">
            <a:avLst/>
          </a:prstGeom>
          <a:noFill/>
        </p:spPr>
      </p:pic>
      <p:pic>
        <p:nvPicPr>
          <p:cNvPr id="1027" name="Picture 3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2" y="3140968"/>
            <a:ext cx="571500" cy="571500"/>
          </a:xfrm>
          <a:prstGeom prst="rect">
            <a:avLst/>
          </a:prstGeom>
          <a:noFill/>
        </p:spPr>
      </p:pic>
      <p:pic>
        <p:nvPicPr>
          <p:cNvPr id="1028" name="Picture 4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556792"/>
            <a:ext cx="571500" cy="571500"/>
          </a:xfrm>
          <a:prstGeom prst="rect">
            <a:avLst/>
          </a:prstGeom>
          <a:noFill/>
        </p:spPr>
      </p:pic>
      <p:pic>
        <p:nvPicPr>
          <p:cNvPr id="1029" name="Picture 5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924944"/>
            <a:ext cx="571500" cy="571500"/>
          </a:xfrm>
          <a:prstGeom prst="rect">
            <a:avLst/>
          </a:prstGeom>
          <a:noFill/>
        </p:spPr>
      </p:pic>
      <p:pic>
        <p:nvPicPr>
          <p:cNvPr id="1030" name="Picture 6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4509120"/>
            <a:ext cx="571500" cy="571500"/>
          </a:xfrm>
          <a:prstGeom prst="rect">
            <a:avLst/>
          </a:prstGeom>
          <a:noFill/>
        </p:spPr>
      </p:pic>
      <p:pic>
        <p:nvPicPr>
          <p:cNvPr id="1031" name="Picture 7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4581128"/>
            <a:ext cx="571500" cy="571500"/>
          </a:xfrm>
          <a:prstGeom prst="rect">
            <a:avLst/>
          </a:prstGeom>
          <a:noFill/>
        </p:spPr>
      </p:pic>
      <p:pic>
        <p:nvPicPr>
          <p:cNvPr id="1032" name="Picture 8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188640"/>
            <a:ext cx="571500" cy="571500"/>
          </a:xfrm>
          <a:prstGeom prst="rect">
            <a:avLst/>
          </a:prstGeom>
          <a:noFill/>
        </p:spPr>
      </p:pic>
      <p:pic>
        <p:nvPicPr>
          <p:cNvPr id="1033" name="Picture 9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5301208"/>
            <a:ext cx="571500" cy="571500"/>
          </a:xfrm>
          <a:prstGeom prst="rect">
            <a:avLst/>
          </a:prstGeom>
          <a:noFill/>
        </p:spPr>
      </p:pic>
      <p:pic>
        <p:nvPicPr>
          <p:cNvPr id="1034" name="Picture 10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021288"/>
            <a:ext cx="571500" cy="571500"/>
          </a:xfrm>
          <a:prstGeom prst="rect">
            <a:avLst/>
          </a:prstGeom>
          <a:noFill/>
        </p:spPr>
      </p:pic>
      <p:pic>
        <p:nvPicPr>
          <p:cNvPr id="1035" name="Picture 11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88640"/>
            <a:ext cx="571500" cy="571500"/>
          </a:xfrm>
          <a:prstGeom prst="rect">
            <a:avLst/>
          </a:prstGeom>
          <a:noFill/>
        </p:spPr>
      </p:pic>
      <p:pic>
        <p:nvPicPr>
          <p:cNvPr id="1036" name="Picture 12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5877272"/>
            <a:ext cx="571500" cy="571500"/>
          </a:xfrm>
          <a:prstGeom prst="rect">
            <a:avLst/>
          </a:prstGeom>
          <a:noFill/>
        </p:spPr>
      </p:pic>
      <p:pic>
        <p:nvPicPr>
          <p:cNvPr id="1037" name="Picture 13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1340768"/>
            <a:ext cx="571500" cy="571500"/>
          </a:xfrm>
          <a:prstGeom prst="rect">
            <a:avLst/>
          </a:prstGeom>
          <a:noFill/>
        </p:spPr>
      </p:pic>
      <p:pic>
        <p:nvPicPr>
          <p:cNvPr id="1038" name="Picture 14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571500" cy="571500"/>
          </a:xfrm>
          <a:prstGeom prst="rect">
            <a:avLst/>
          </a:prstGeom>
          <a:noFill/>
        </p:spPr>
      </p:pic>
      <p:pic>
        <p:nvPicPr>
          <p:cNvPr id="1039" name="Picture 15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4149080"/>
            <a:ext cx="571500" cy="571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908720"/>
            <a:ext cx="571500" cy="571500"/>
          </a:xfrm>
          <a:prstGeom prst="rect">
            <a:avLst/>
          </a:prstGeom>
          <a:noFill/>
        </p:spPr>
      </p:pic>
      <p:pic>
        <p:nvPicPr>
          <p:cNvPr id="18435" name="Picture 3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1340768"/>
            <a:ext cx="571500" cy="571500"/>
          </a:xfrm>
          <a:prstGeom prst="rect">
            <a:avLst/>
          </a:prstGeom>
          <a:noFill/>
        </p:spPr>
      </p:pic>
      <p:pic>
        <p:nvPicPr>
          <p:cNvPr id="18436" name="Picture 4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780928"/>
            <a:ext cx="571500" cy="571500"/>
          </a:xfrm>
          <a:prstGeom prst="rect">
            <a:avLst/>
          </a:prstGeom>
          <a:noFill/>
        </p:spPr>
      </p:pic>
      <p:pic>
        <p:nvPicPr>
          <p:cNvPr id="18437" name="Picture 5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5301208"/>
            <a:ext cx="571500" cy="571500"/>
          </a:xfrm>
          <a:prstGeom prst="rect">
            <a:avLst/>
          </a:prstGeom>
          <a:noFill/>
        </p:spPr>
      </p:pic>
      <p:pic>
        <p:nvPicPr>
          <p:cNvPr id="18438" name="Picture 6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620688"/>
            <a:ext cx="571500" cy="571500"/>
          </a:xfrm>
          <a:prstGeom prst="rect">
            <a:avLst/>
          </a:prstGeom>
          <a:noFill/>
        </p:spPr>
      </p:pic>
      <p:pic>
        <p:nvPicPr>
          <p:cNvPr id="18439" name="Picture 7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949280"/>
            <a:ext cx="571500" cy="571500"/>
          </a:xfrm>
          <a:prstGeom prst="rect">
            <a:avLst/>
          </a:prstGeom>
          <a:noFill/>
        </p:spPr>
      </p:pic>
      <p:pic>
        <p:nvPicPr>
          <p:cNvPr id="18440" name="Picture 8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5877272"/>
            <a:ext cx="571500" cy="571500"/>
          </a:xfrm>
          <a:prstGeom prst="rect">
            <a:avLst/>
          </a:prstGeom>
          <a:noFill/>
        </p:spPr>
      </p:pic>
      <p:pic>
        <p:nvPicPr>
          <p:cNvPr id="18441" name="Picture 9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3140968"/>
            <a:ext cx="571500" cy="571500"/>
          </a:xfrm>
          <a:prstGeom prst="rect">
            <a:avLst/>
          </a:prstGeom>
          <a:noFill/>
        </p:spPr>
      </p:pic>
      <p:pic>
        <p:nvPicPr>
          <p:cNvPr id="18442" name="Picture 10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4509120"/>
            <a:ext cx="571500" cy="571500"/>
          </a:xfrm>
          <a:prstGeom prst="rect">
            <a:avLst/>
          </a:prstGeom>
          <a:noFill/>
        </p:spPr>
      </p:pic>
      <p:pic>
        <p:nvPicPr>
          <p:cNvPr id="18443" name="Picture 11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88640"/>
            <a:ext cx="571500" cy="571500"/>
          </a:xfrm>
          <a:prstGeom prst="rect">
            <a:avLst/>
          </a:prstGeom>
          <a:noFill/>
        </p:spPr>
      </p:pic>
      <p:pic>
        <p:nvPicPr>
          <p:cNvPr id="18444" name="Picture 12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5517232"/>
            <a:ext cx="571500" cy="571500"/>
          </a:xfrm>
          <a:prstGeom prst="rect">
            <a:avLst/>
          </a:prstGeom>
          <a:noFill/>
        </p:spPr>
      </p:pic>
      <p:pic>
        <p:nvPicPr>
          <p:cNvPr id="18445" name="Picture 13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188640"/>
            <a:ext cx="571500" cy="57150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1043608" y="1124744"/>
            <a:ext cx="727280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kumimoji="0" lang="ru-RU" sz="5400" b="1" i="1" strike="noStrike" cap="none" spc="0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Вот что у нас получилось…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6" name="Рисунок 15" descr="IMG-20191226-WA00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60" y="2852936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1196752"/>
            <a:ext cx="468052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Monotype Corsiva" pitchFamily="66" charset="0"/>
              </a:rPr>
              <a:t>Много мы читали,  по картинкам размышляли, чтоб скорее разгадать: Зачем нам елку украшать?, Зачем приходит Дед Мороз, неся подарков целый воз?...</a:t>
            </a:r>
            <a:endParaRPr lang="ru-RU" sz="3600" b="1" dirty="0">
              <a:latin typeface="Monotype Corsiva" pitchFamily="66" charset="0"/>
            </a:endParaRPr>
          </a:p>
        </p:txBody>
      </p:sp>
      <p:pic>
        <p:nvPicPr>
          <p:cNvPr id="27658" name="Picture 10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6021288"/>
            <a:ext cx="571500" cy="571500"/>
          </a:xfrm>
          <a:prstGeom prst="rect">
            <a:avLst/>
          </a:prstGeom>
          <a:noFill/>
        </p:spPr>
      </p:pic>
      <p:pic>
        <p:nvPicPr>
          <p:cNvPr id="27659" name="Picture 11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4653136"/>
            <a:ext cx="571500" cy="571500"/>
          </a:xfrm>
          <a:prstGeom prst="rect">
            <a:avLst/>
          </a:prstGeom>
          <a:noFill/>
        </p:spPr>
      </p:pic>
      <p:pic>
        <p:nvPicPr>
          <p:cNvPr id="27660" name="Picture 12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2276872"/>
            <a:ext cx="571500" cy="571500"/>
          </a:xfrm>
          <a:prstGeom prst="rect">
            <a:avLst/>
          </a:prstGeom>
          <a:noFill/>
        </p:spPr>
      </p:pic>
      <p:pic>
        <p:nvPicPr>
          <p:cNvPr id="27661" name="Picture 13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692696"/>
            <a:ext cx="571500" cy="571500"/>
          </a:xfrm>
          <a:prstGeom prst="rect">
            <a:avLst/>
          </a:prstGeom>
          <a:noFill/>
        </p:spPr>
      </p:pic>
      <p:pic>
        <p:nvPicPr>
          <p:cNvPr id="27662" name="Picture 14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636912"/>
            <a:ext cx="571500" cy="571500"/>
          </a:xfrm>
          <a:prstGeom prst="rect">
            <a:avLst/>
          </a:prstGeom>
          <a:noFill/>
        </p:spPr>
      </p:pic>
      <p:pic>
        <p:nvPicPr>
          <p:cNvPr id="27663" name="Picture 15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97152"/>
            <a:ext cx="571500" cy="571500"/>
          </a:xfrm>
          <a:prstGeom prst="rect">
            <a:avLst/>
          </a:prstGeom>
          <a:noFill/>
        </p:spPr>
      </p:pic>
      <p:pic>
        <p:nvPicPr>
          <p:cNvPr id="27664" name="Picture 16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571500" cy="571500"/>
          </a:xfrm>
          <a:prstGeom prst="rect">
            <a:avLst/>
          </a:prstGeom>
          <a:noFill/>
        </p:spPr>
      </p:pic>
      <p:pic>
        <p:nvPicPr>
          <p:cNvPr id="27665" name="Picture 17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260648"/>
            <a:ext cx="571500" cy="571500"/>
          </a:xfrm>
          <a:prstGeom prst="rect">
            <a:avLst/>
          </a:prstGeom>
          <a:noFill/>
        </p:spPr>
      </p:pic>
      <p:pic>
        <p:nvPicPr>
          <p:cNvPr id="19" name="Рисунок 18" descr="IMG_20191211_1645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32656"/>
            <a:ext cx="3111810" cy="414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IMG_20191211_1646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3212976"/>
            <a:ext cx="4536504" cy="3402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130_0756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548680"/>
            <a:ext cx="3057804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MG_20200130_1302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548680"/>
            <a:ext cx="3219822" cy="429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200130_1306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5787570">
            <a:off x="2019752" y="2536774"/>
            <a:ext cx="4716016" cy="35370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Вместе дружно рисовали, клеили, лепили…разные рисунки, поделки и газеты…</a:t>
            </a:r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28679" name="Picture 7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1268760"/>
            <a:ext cx="571500" cy="571500"/>
          </a:xfrm>
          <a:prstGeom prst="rect">
            <a:avLst/>
          </a:prstGeom>
          <a:noFill/>
        </p:spPr>
      </p:pic>
      <p:pic>
        <p:nvPicPr>
          <p:cNvPr id="28680" name="Picture 8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0"/>
            <a:ext cx="571500" cy="571500"/>
          </a:xfrm>
          <a:prstGeom prst="rect">
            <a:avLst/>
          </a:prstGeom>
          <a:noFill/>
        </p:spPr>
      </p:pic>
      <p:pic>
        <p:nvPicPr>
          <p:cNvPr id="28681" name="Picture 9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5517232"/>
            <a:ext cx="571500" cy="571500"/>
          </a:xfrm>
          <a:prstGeom prst="rect">
            <a:avLst/>
          </a:prstGeom>
          <a:noFill/>
        </p:spPr>
      </p:pic>
      <p:pic>
        <p:nvPicPr>
          <p:cNvPr id="28682" name="Picture 10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3068960"/>
            <a:ext cx="571500" cy="571500"/>
          </a:xfrm>
          <a:prstGeom prst="rect">
            <a:avLst/>
          </a:prstGeom>
          <a:noFill/>
        </p:spPr>
      </p:pic>
      <p:pic>
        <p:nvPicPr>
          <p:cNvPr id="28683" name="Picture 11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0392" y="2852936"/>
            <a:ext cx="571500" cy="571500"/>
          </a:xfrm>
          <a:prstGeom prst="rect">
            <a:avLst/>
          </a:prstGeom>
          <a:noFill/>
        </p:spPr>
      </p:pic>
      <p:pic>
        <p:nvPicPr>
          <p:cNvPr id="28684" name="Picture 12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916832"/>
            <a:ext cx="571500" cy="571500"/>
          </a:xfrm>
          <a:prstGeom prst="rect">
            <a:avLst/>
          </a:prstGeom>
          <a:noFill/>
        </p:spPr>
      </p:pic>
      <p:pic>
        <p:nvPicPr>
          <p:cNvPr id="28685" name="Picture 13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3717032"/>
            <a:ext cx="571500" cy="571500"/>
          </a:xfrm>
          <a:prstGeom prst="rect">
            <a:avLst/>
          </a:prstGeom>
          <a:noFill/>
        </p:spPr>
      </p:pic>
      <p:pic>
        <p:nvPicPr>
          <p:cNvPr id="28686" name="Picture 14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20688"/>
            <a:ext cx="571500" cy="571500"/>
          </a:xfrm>
          <a:prstGeom prst="rect">
            <a:avLst/>
          </a:prstGeom>
          <a:noFill/>
        </p:spPr>
      </p:pic>
      <p:pic>
        <p:nvPicPr>
          <p:cNvPr id="28687" name="Picture 15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6093296"/>
            <a:ext cx="571500" cy="571500"/>
          </a:xfrm>
          <a:prstGeom prst="rect">
            <a:avLst/>
          </a:prstGeom>
          <a:noFill/>
        </p:spPr>
      </p:pic>
      <p:pic>
        <p:nvPicPr>
          <p:cNvPr id="28688" name="Picture 16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1844824"/>
            <a:ext cx="914400" cy="914400"/>
          </a:xfrm>
          <a:prstGeom prst="rect">
            <a:avLst/>
          </a:prstGeom>
          <a:noFill/>
        </p:spPr>
      </p:pic>
      <p:pic>
        <p:nvPicPr>
          <p:cNvPr id="28689" name="Picture 17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556792"/>
            <a:ext cx="914400" cy="914400"/>
          </a:xfrm>
          <a:prstGeom prst="rect">
            <a:avLst/>
          </a:prstGeom>
          <a:noFill/>
        </p:spPr>
      </p:pic>
      <p:pic>
        <p:nvPicPr>
          <p:cNvPr id="28690" name="Picture 18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3501008"/>
            <a:ext cx="914400" cy="914400"/>
          </a:xfrm>
          <a:prstGeom prst="rect">
            <a:avLst/>
          </a:prstGeom>
          <a:noFill/>
        </p:spPr>
      </p:pic>
      <p:pic>
        <p:nvPicPr>
          <p:cNvPr id="28691" name="Picture 19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4221088"/>
            <a:ext cx="914400" cy="914400"/>
          </a:xfrm>
          <a:prstGeom prst="rect">
            <a:avLst/>
          </a:prstGeom>
          <a:noFill/>
        </p:spPr>
      </p:pic>
      <p:pic>
        <p:nvPicPr>
          <p:cNvPr id="22" name="Рисунок 21" descr="IMG_20191211_1604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052736"/>
            <a:ext cx="2787774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 descr="IMG_20200129_1013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4077072"/>
            <a:ext cx="3131840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 descr="IMG_20200129_10142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64088" y="1196752"/>
            <a:ext cx="3347864" cy="2510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 descr="IMG_20200129_11101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71800" y="1268760"/>
            <a:ext cx="257175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 descr="IMG_20200129_11101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11960" y="3501008"/>
            <a:ext cx="4475989" cy="33569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</TotalTime>
  <Words>315</Words>
  <Application>Microsoft Office PowerPoint</Application>
  <PresentationFormat>Экран (4:3)</PresentationFormat>
  <Paragraphs>35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Проект “Скоро, скоро Новый год”.  </vt:lpstr>
      <vt:lpstr>Слайд 2</vt:lpstr>
      <vt:lpstr>Актуальность: Всем известно, что самый любимый праздник детей – это Новый год. Предновогодняя суета, письма Деду Морозу, украшение ёлки и долгожданные подарки под ней – все это не сравнится даже с Днем рождения. При подготовке к празднованию Нового года у детей часто возникали вопросы: а почему украшают ёлку? А Дед Мороз настоящий? А где он живёт? А подарки Дед Мороз принесёт? Разобраться в этих вопросах поможет поисково-исследовательская деятельность, осуществляемая в ходе реализации проекта «Скоро, скоро Новый год» </vt:lpstr>
      <vt:lpstr> Цель проекта: познакомить детей с традициями празднования нового года,  и подарить ребенку  праздник и подарки, настоящее Новогоднее Волшебство! Задачи проекта:  - Разобрать понятие праздник – Новый год;  - Вызвать желание у детей и родителей участвовать в подготовке к празднику (украшение группы, изготовление поделок);  - Привлечь родителей как активных участников жизни группы к подготовке к Новогоднему празднику;  -  Раскрыть возможности и творческие способности детей через разнообразные виды деятельности;  - Побуждать родителей к совместной творческой деятельности с детьми;  - Создать новогоднее настроение.</vt:lpstr>
      <vt:lpstr>Слайд 5</vt:lpstr>
      <vt:lpstr>Слайд 6</vt:lpstr>
      <vt:lpstr>Много мы читали,  по картинкам размышляли, чтоб скорее разгадать: Зачем нам елку украшать?, Зачем приходит Дед Мороз, неся подарков целый воз?...</vt:lpstr>
      <vt:lpstr>Слайд 8</vt:lpstr>
      <vt:lpstr>Вместе дружно рисовали, клеили, лепили…разные рисунки, поделки и газеты…</vt:lpstr>
      <vt:lpstr>Слайд 10</vt:lpstr>
      <vt:lpstr>И про игры не забыли, много новых разучили …</vt:lpstr>
      <vt:lpstr>Учились стол мы накрывать, чтобы гостей  нам принимать… </vt:lpstr>
      <vt:lpstr>Слайд 13</vt:lpstr>
      <vt:lpstr>      Вот и группу нашу празднично украсим, сделаем фонарики, гирлянды, шарики, елочку  поставим в праздничном наряде…</vt:lpstr>
      <vt:lpstr>С Новым годом! Спасибо за внимание!</vt:lpstr>
      <vt:lpstr>На участке нашем тоже Новый год…. </vt:lpstr>
      <vt:lpstr> “Что за праздник – Новый год”.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“Что за праздник –  Новый год”.</dc:title>
  <dc:creator>Admin</dc:creator>
  <cp:lastModifiedBy>Виталий Банников</cp:lastModifiedBy>
  <cp:revision>82</cp:revision>
  <dcterms:created xsi:type="dcterms:W3CDTF">2013-01-23T15:04:58Z</dcterms:created>
  <dcterms:modified xsi:type="dcterms:W3CDTF">2020-01-30T08:21:06Z</dcterms:modified>
</cp:coreProperties>
</file>