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6" r:id="rId3"/>
    <p:sldId id="257" r:id="rId4"/>
    <p:sldId id="258" r:id="rId5"/>
    <p:sldId id="259" r:id="rId6"/>
    <p:sldId id="271" r:id="rId7"/>
    <p:sldId id="272" r:id="rId8"/>
    <p:sldId id="273" r:id="rId9"/>
    <p:sldId id="274" r:id="rId10"/>
    <p:sldId id="275" r:id="rId11"/>
    <p:sldId id="260" r:id="rId12"/>
    <p:sldId id="261" r:id="rId13"/>
    <p:sldId id="262" r:id="rId14"/>
    <p:sldId id="264" r:id="rId15"/>
    <p:sldId id="267" r:id="rId16"/>
    <p:sldId id="268" r:id="rId17"/>
    <p:sldId id="269" r:id="rId18"/>
    <p:sldId id="270" r:id="rId19"/>
    <p:sldId id="277" r:id="rId20"/>
    <p:sldId id="27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2C7492-B399-4A60-AB31-6A0EA96C0FFF}" type="datetimeFigureOut">
              <a:rPr lang="ru-RU" smtClean="0"/>
              <a:pPr/>
              <a:t>12.03.2021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850CF6-1153-43CF-9EDA-F5EA377FA6C4}" type="slidenum">
              <a:rPr lang="ru-RU" smtClean="0"/>
              <a:pPr/>
              <a:t>‹#›</a:t>
            </a:fld>
            <a:endParaRPr lang="ru-RU"/>
          </a:p>
        </p:txBody>
      </p:sp>
    </p:spTree>
    <p:extLst>
      <p:ext uri="{BB962C8B-B14F-4D97-AF65-F5344CB8AC3E}">
        <p14:creationId xmlns:p14="http://schemas.microsoft.com/office/powerpoint/2010/main" xmlns="" val="142042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E850CF6-1153-43CF-9EDA-F5EA377FA6C4}" type="slidenum">
              <a:rPr lang="ru-RU" smtClean="0"/>
              <a:pPr/>
              <a:t>17</a:t>
            </a:fld>
            <a:endParaRPr lang="ru-RU"/>
          </a:p>
        </p:txBody>
      </p:sp>
    </p:spTree>
    <p:extLst>
      <p:ext uri="{BB962C8B-B14F-4D97-AF65-F5344CB8AC3E}">
        <p14:creationId xmlns:p14="http://schemas.microsoft.com/office/powerpoint/2010/main" xmlns="" val="223396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338342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87628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344143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353924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48399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415077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385415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342220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71171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472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52D095-439B-4D0D-A963-781BA8E3F356}" type="datetimeFigureOut">
              <a:rPr lang="ru-RU" smtClean="0"/>
              <a:pPr/>
              <a:t>12.03.2021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1842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2D095-439B-4D0D-A963-781BA8E3F356}" type="datetimeFigureOut">
              <a:rPr lang="ru-RU" smtClean="0"/>
              <a:pPr/>
              <a:t>12.03.2021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23A2B-57A8-4916-A681-F7048A62108B}" type="slidenum">
              <a:rPr lang="ru-RU" smtClean="0"/>
              <a:pPr/>
              <a:t>‹#›</a:t>
            </a:fld>
            <a:endParaRPr lang="ru-RU"/>
          </a:p>
        </p:txBody>
      </p:sp>
    </p:spTree>
    <p:extLst>
      <p:ext uri="{BB962C8B-B14F-4D97-AF65-F5344CB8AC3E}">
        <p14:creationId xmlns:p14="http://schemas.microsoft.com/office/powerpoint/2010/main" xmlns="" val="2289471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лена\Desktop\троица и масленица\1363261820_m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3923928" y="5229200"/>
            <a:ext cx="5004048" cy="1015663"/>
          </a:xfrm>
          <a:prstGeom prst="rect">
            <a:avLst/>
          </a:prstGeom>
        </p:spPr>
        <p:txBody>
          <a:bodyPr wrap="square">
            <a:spAutoFit/>
          </a:bodyPr>
          <a:lstStyle/>
          <a:p>
            <a:r>
              <a:rPr lang="ru-RU" dirty="0" smtClean="0"/>
              <a:t> </a:t>
            </a:r>
            <a:r>
              <a:rPr lang="ru-RU" sz="2000" b="1" dirty="0" smtClean="0"/>
              <a:t>МК ДОУ Детский сад №52  </a:t>
            </a:r>
            <a:r>
              <a:rPr lang="ru-RU" sz="2000" b="1" dirty="0" err="1" smtClean="0"/>
              <a:t>пгт.Дружинино</a:t>
            </a:r>
            <a:endParaRPr lang="ru-RU" sz="2000" b="1" dirty="0" smtClean="0"/>
          </a:p>
          <a:p>
            <a:r>
              <a:rPr lang="ru-RU" sz="2000" b="1" dirty="0" smtClean="0"/>
              <a:t>                    </a:t>
            </a:r>
            <a:r>
              <a:rPr lang="ru-RU" sz="2000" b="1" dirty="0" smtClean="0"/>
              <a:t>Воспитатель Абдуллина А.А.</a:t>
            </a:r>
            <a:endParaRPr lang="ru-RU" sz="2000" b="1" dirty="0" smtClean="0"/>
          </a:p>
          <a:p>
            <a:r>
              <a:rPr lang="ru-RU" sz="2000" b="1" dirty="0" smtClean="0"/>
              <a:t> </a:t>
            </a:r>
            <a:endParaRPr lang="ru-RU" sz="2000" b="1" dirty="0"/>
          </a:p>
        </p:txBody>
      </p:sp>
    </p:spTree>
    <p:extLst>
      <p:ext uri="{BB962C8B-B14F-4D97-AF65-F5344CB8AC3E}">
        <p14:creationId xmlns:p14="http://schemas.microsoft.com/office/powerpoint/2010/main" xmlns="" val="3252010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309007" y="57880"/>
            <a:ext cx="852598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effectLst>
                  <a:outerShdw blurRad="50800" dist="39000" dir="5460000" algn="tl">
                    <a:srgbClr val="000000">
                      <a:alpha val="38000"/>
                    </a:srgbClr>
                  </a:outerShdw>
                </a:effectLst>
              </a:rPr>
              <a:t>Суббота </a:t>
            </a:r>
            <a:r>
              <a:rPr lang="ru-RU" sz="4000" b="1" cap="none" spc="0" dirty="0" smtClean="0">
                <a:ln w="11430"/>
                <a:solidFill>
                  <a:srgbClr val="7030A0"/>
                </a:solidFill>
                <a:effectLst>
                  <a:outerShdw blurRad="50800" dist="39000" dir="5460000" algn="tl">
                    <a:srgbClr val="000000">
                      <a:alpha val="38000"/>
                    </a:srgbClr>
                  </a:outerShdw>
                </a:effectLst>
              </a:rPr>
              <a:t>– ЗОЛОВКИНЫ ПОСИДЕЛКИ</a:t>
            </a:r>
            <a:r>
              <a:rPr lang="ru-RU"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ru-RU"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Прямоугольник 4"/>
          <p:cNvSpPr/>
          <p:nvPr/>
        </p:nvSpPr>
        <p:spPr>
          <a:xfrm>
            <a:off x="5111552" y="980727"/>
            <a:ext cx="4032448" cy="1384995"/>
          </a:xfrm>
          <a:prstGeom prst="rect">
            <a:avLst/>
          </a:prstGeom>
        </p:spPr>
        <p:txBody>
          <a:bodyPr wrap="square">
            <a:spAutoFit/>
          </a:bodyPr>
          <a:lstStyle/>
          <a:p>
            <a:r>
              <a:rPr lang="ru-RU" sz="2800" b="1" dirty="0"/>
              <a:t>В этот день ходят в гости ко всем родственникам и угощаются блинами.</a:t>
            </a:r>
          </a:p>
        </p:txBody>
      </p:sp>
      <p:pic>
        <p:nvPicPr>
          <p:cNvPr id="2051" name="Picture 3" descr="C:\Users\лена\Desktop\slide_1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765766"/>
            <a:ext cx="4814852" cy="523801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лена\Desktop\1214190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3437950"/>
            <a:ext cx="4605417" cy="32330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5029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7"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52992" y="5445224"/>
            <a:ext cx="8883504" cy="1323439"/>
          </a:xfrm>
          <a:prstGeom prst="rect">
            <a:avLst/>
          </a:prstGeom>
        </p:spPr>
        <p:txBody>
          <a:bodyPr wrap="square">
            <a:spAutoFit/>
          </a:bodyPr>
          <a:lstStyle/>
          <a:p>
            <a:r>
              <a:rPr lang="ru-RU" sz="2000" b="1" dirty="0" smtClean="0"/>
              <a:t>Это </a:t>
            </a:r>
            <a:r>
              <a:rPr lang="ru-RU" sz="2000" b="1" dirty="0"/>
              <a:t>кульминация всей масленичной недели. </a:t>
            </a:r>
            <a:r>
              <a:rPr lang="ru-RU" sz="2000" b="1" dirty="0" smtClean="0"/>
              <a:t>Все </a:t>
            </a:r>
            <a:r>
              <a:rPr lang="ru-RU" sz="2000" b="1" dirty="0"/>
              <a:t>близкие люди просили друг у друга прощения за все причиненные за год неприятности и обиды. </a:t>
            </a:r>
            <a:r>
              <a:rPr lang="ru-RU" sz="2000" b="1" dirty="0" smtClean="0"/>
              <a:t>В </a:t>
            </a:r>
            <a:r>
              <a:rPr lang="ru-RU" sz="2000" b="1" dirty="0"/>
              <a:t>конце праздника торжественно сжигали чучело Масленицы, полученный пепел рассыпали по полям.</a:t>
            </a:r>
          </a:p>
        </p:txBody>
      </p:sp>
      <p:sp>
        <p:nvSpPr>
          <p:cNvPr id="4" name="Прямоугольник 3"/>
          <p:cNvSpPr/>
          <p:nvPr/>
        </p:nvSpPr>
        <p:spPr>
          <a:xfrm>
            <a:off x="1835696" y="188640"/>
            <a:ext cx="583294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effectLst>
                  <a:outerShdw blurRad="50800" dist="39000" dir="5460000" algn="tl">
                    <a:srgbClr val="000000">
                      <a:alpha val="38000"/>
                    </a:srgbClr>
                  </a:outerShdw>
                </a:effectLst>
              </a:rPr>
              <a:t>Воскресенье - </a:t>
            </a:r>
            <a:r>
              <a:rPr lang="ru-RU" sz="4000" b="1" cap="none" spc="0" dirty="0" smtClean="0">
                <a:ln w="11430"/>
                <a:solidFill>
                  <a:srgbClr val="7030A0"/>
                </a:solidFill>
                <a:effectLst>
                  <a:outerShdw blurRad="50800" dist="39000" dir="5460000" algn="tl">
                    <a:srgbClr val="000000">
                      <a:alpha val="38000"/>
                    </a:srgbClr>
                  </a:outerShdw>
                </a:effectLst>
              </a:rPr>
              <a:t>ПРОВОДЫ </a:t>
            </a:r>
            <a:endParaRPr lang="ru-RU" sz="4000" b="1" cap="none" spc="0" dirty="0">
              <a:ln w="11430"/>
              <a:solidFill>
                <a:srgbClr val="7030A0"/>
              </a:solidFill>
              <a:effectLst>
                <a:outerShdw blurRad="50800" dist="39000" dir="5460000" algn="tl">
                  <a:srgbClr val="000000">
                    <a:alpha val="38000"/>
                  </a:srgbClr>
                </a:outerShdw>
              </a:effectLst>
            </a:endParaRPr>
          </a:p>
        </p:txBody>
      </p:sp>
      <p:pic>
        <p:nvPicPr>
          <p:cNvPr id="3074" name="Picture 2" descr="C:\Users\лена\Desktop\110654711_proschene_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1412776"/>
            <a:ext cx="3118457" cy="357758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лена\Desktop\089450590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040" y="949637"/>
            <a:ext cx="3134415" cy="45274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8809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6289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467544" y="188640"/>
            <a:ext cx="8568952" cy="1200329"/>
          </a:xfrm>
          <a:prstGeom prst="rect">
            <a:avLst/>
          </a:prstGeom>
        </p:spPr>
        <p:txBody>
          <a:bodyPr wrap="square">
            <a:spAutoFit/>
          </a:bodyPr>
          <a:lstStyle/>
          <a:p>
            <a:pPr fontAlgn="base"/>
            <a:r>
              <a:rPr lang="ru-RU" sz="2400" b="1" dirty="0" smtClean="0"/>
              <a:t>А почему </a:t>
            </a:r>
            <a:r>
              <a:rPr lang="ru-RU" sz="2400" b="1" dirty="0"/>
              <a:t>на масленицу пекут именно блины, а не пироги или </a:t>
            </a:r>
            <a:r>
              <a:rPr lang="ru-RU" sz="2400" b="1" dirty="0" smtClean="0"/>
              <a:t>ватрушки? </a:t>
            </a:r>
            <a:r>
              <a:rPr lang="ru-RU" sz="2400" b="1" dirty="0"/>
              <a:t>Потому что круглый, румяный  и золотистый блин так похож на солнышко. А весны без солнышка не бывает.</a:t>
            </a:r>
          </a:p>
        </p:txBody>
      </p:sp>
      <p:pic>
        <p:nvPicPr>
          <p:cNvPr id="3" name="Picture 2" descr="C:\Users\лена\Desktop\zanyatie-po-izobrazitelnoj-deyatelnosti-na-chto-poxozhe-solnyshk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55073" y="1268760"/>
            <a:ext cx="4724400" cy="472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лена\Desktop\16.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469100" y="2834754"/>
            <a:ext cx="4674900" cy="34646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9802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лена\Desktop\троица и масленица\744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53752" y="260648"/>
            <a:ext cx="9036496" cy="2308324"/>
          </a:xfrm>
          <a:prstGeom prst="rect">
            <a:avLst/>
          </a:prstGeom>
        </p:spPr>
        <p:txBody>
          <a:bodyPr wrap="square">
            <a:spAutoFit/>
          </a:bodyPr>
          <a:lstStyle/>
          <a:p>
            <a:r>
              <a:rPr lang="ru-RU" sz="2400" b="1" dirty="0">
                <a:solidFill>
                  <a:schemeClr val="tx2">
                    <a:lumMod val="75000"/>
                  </a:schemeClr>
                </a:solidFill>
              </a:rPr>
              <a:t>Жили-были в некотором царстве, в тридесятом государстве Зима и Масленица. Зима напоминала Снежную королеву. Она была красивая, но холодная. Вместо добрых глаз у нее были колючие льдинки. Вместо алых губ — губы, покрытые инеем. У нее были длинные белые волосы. Ее наряд удивлял своей белизной. Были у нее и слуги: холодный ветер и злая вьюга.</a:t>
            </a:r>
          </a:p>
        </p:txBody>
      </p:sp>
      <p:pic>
        <p:nvPicPr>
          <p:cNvPr id="6147" name="Picture 3" descr="C:\Users\лена\Desktop\троица и масленица\d5a7425569--podarki-k-prazdnikam-koroleva-zima-n389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1720" y="2492896"/>
            <a:ext cx="5536429" cy="4248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9376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69241" y="4847928"/>
            <a:ext cx="9005517" cy="1938992"/>
          </a:xfrm>
          <a:prstGeom prst="rect">
            <a:avLst/>
          </a:prstGeom>
        </p:spPr>
        <p:txBody>
          <a:bodyPr wrap="square">
            <a:spAutoFit/>
          </a:bodyPr>
          <a:lstStyle/>
          <a:p>
            <a:r>
              <a:rPr lang="ru-RU" sz="2000" b="1" dirty="0">
                <a:solidFill>
                  <a:schemeClr val="tx2">
                    <a:lumMod val="75000"/>
                  </a:schemeClr>
                </a:solidFill>
              </a:rPr>
              <a:t>А Масленица была добрая, красивая, приветливая. Глаза голубые, словно весеннее небо. Губки алые, щечки румяные. Она всегда ходила в длинном ярком сарафане. Ее верными друзьями были птицы и животные. Люди очень любили Масленицу. В конце февраля все с нетерпением ждали с ней встреч. Они знали, что как только придет Масленица, все проводят зиму и будут встречать весну.</a:t>
            </a:r>
          </a:p>
        </p:txBody>
      </p:sp>
      <p:pic>
        <p:nvPicPr>
          <p:cNvPr id="7173" name="Picture 5" descr="C:\Users\лена\Desktop\Девушка в кокошнике-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5776" y="56300"/>
            <a:ext cx="4358743" cy="47600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279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623"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07504" y="4509120"/>
            <a:ext cx="8928992" cy="2246769"/>
          </a:xfrm>
          <a:prstGeom prst="rect">
            <a:avLst/>
          </a:prstGeom>
        </p:spPr>
        <p:txBody>
          <a:bodyPr wrap="square">
            <a:spAutoFit/>
          </a:bodyPr>
          <a:lstStyle/>
          <a:p>
            <a:r>
              <a:rPr lang="ru-RU" sz="2000" b="1" dirty="0">
                <a:solidFill>
                  <a:schemeClr val="tx2">
                    <a:lumMod val="75000"/>
                  </a:schemeClr>
                </a:solidFill>
              </a:rPr>
              <a:t>Один раз рассердилась Зима на людей и решила не допустить встречи Масленицы с людьми. Уж очень все хотели поскорее проводить ее, а Зима задумала завладеть всем царством. Она мечтала, чтобы царство превратилось в ледяное королевство. Приказала тогда Зима своим слугам:</a:t>
            </a:r>
          </a:p>
          <a:p>
            <a:r>
              <a:rPr lang="ru-RU" sz="2000" b="1" dirty="0">
                <a:solidFill>
                  <a:schemeClr val="tx2">
                    <a:lumMod val="75000"/>
                  </a:schemeClr>
                </a:solidFill>
              </a:rPr>
              <a:t>- Ветер, вьюга, занесите снегом все дороги, закружите так, чтобы люди не смели выходить из дома. Если они не встретятся с Масленицей, то и Весна к ним не придет!</a:t>
            </a:r>
          </a:p>
        </p:txBody>
      </p:sp>
      <p:pic>
        <p:nvPicPr>
          <p:cNvPr id="8195" name="Picture 3" descr="C:\Users\лена\Desktop\1269626829_snow_que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7548" y="143460"/>
            <a:ext cx="6848903" cy="43969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3137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15024" y="4636934"/>
            <a:ext cx="8856984" cy="1938992"/>
          </a:xfrm>
          <a:prstGeom prst="rect">
            <a:avLst/>
          </a:prstGeom>
        </p:spPr>
        <p:txBody>
          <a:bodyPr wrap="square">
            <a:spAutoFit/>
          </a:bodyPr>
          <a:lstStyle/>
          <a:p>
            <a:r>
              <a:rPr lang="ru-RU" sz="2400" b="1" dirty="0">
                <a:solidFill>
                  <a:schemeClr val="tx2">
                    <a:lumMod val="75000"/>
                  </a:schemeClr>
                </a:solidFill>
              </a:rPr>
              <a:t>И задул ветер, и разыгралась вьюга. Сидят люди дома, на улицу боятся выйти. Видит Масленица — плохо дело. Что делать, как людям помочь? Солнышко не показывается, снега все больше и больше становится. Не растопить солнышку сугробы, не доберется Весна по такому снегу к людям.</a:t>
            </a:r>
          </a:p>
        </p:txBody>
      </p:sp>
      <p:pic>
        <p:nvPicPr>
          <p:cNvPr id="9219" name="Picture 3" descr="C:\Users\лена\Desktop\animashka-38.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745" y="188640"/>
            <a:ext cx="8856984" cy="43924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9459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79512" y="4977211"/>
            <a:ext cx="8856984" cy="1938992"/>
          </a:xfrm>
          <a:prstGeom prst="rect">
            <a:avLst/>
          </a:prstGeom>
        </p:spPr>
        <p:txBody>
          <a:bodyPr wrap="square">
            <a:spAutoFit/>
          </a:bodyPr>
          <a:lstStyle/>
          <a:p>
            <a:r>
              <a:rPr lang="ru-RU" sz="2000" b="1" dirty="0">
                <a:solidFill>
                  <a:schemeClr val="tx2">
                    <a:lumMod val="75000"/>
                  </a:schemeClr>
                </a:solidFill>
              </a:rPr>
              <a:t>Осталась одна неделя, и тут Масленица придумала вот что. Стала она ходить по дворам да говорить людям, чтобы они блины стряпали без устали всю неделю. Послушались ее люди. Пекли каждый день блины. Забирала Масленица блинчики и раскидывала их по дорогам. А блинчики горячие, круглые, румяные, словно солнышко. Куда блин падал, там и проталинка появлялась. </a:t>
            </a:r>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137056"/>
            <a:ext cx="7488832" cy="4898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19672" y="1844824"/>
            <a:ext cx="2339632" cy="31910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50173" y="2549759"/>
            <a:ext cx="841375" cy="901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66406" y="2586455"/>
            <a:ext cx="841375" cy="896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50172" y="2532063"/>
            <a:ext cx="841375" cy="896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94828" y="2530784"/>
            <a:ext cx="841375" cy="896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65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365 0.00995 L -0.00365 0.09884 C -0.00365 0.13866 -0.07066 0.18796 -0.12518 0.18796 L -0.24653 0.18796 " pathEditMode="relative" rAng="0" ptsTypes="FfFF">
                                      <p:cBhvr>
                                        <p:cTn id="6" dur="1000" fill="hold"/>
                                        <p:tgtEl>
                                          <p:spTgt spid="1026"/>
                                        </p:tgtEl>
                                        <p:attrNameLst>
                                          <p:attrName>ppt_x</p:attrName>
                                          <p:attrName>ppt_y</p:attrName>
                                        </p:attrNameLst>
                                      </p:cBhvr>
                                      <p:rCtr x="-12153" y="8889"/>
                                    </p:animMotion>
                                  </p:childTnLst>
                                </p:cTn>
                              </p:par>
                            </p:childTnLst>
                          </p:cTn>
                        </p:par>
                        <p:par>
                          <p:cTn id="7" fill="hold">
                            <p:stCondLst>
                              <p:cond delay="1000"/>
                            </p:stCondLst>
                            <p:childTnLst>
                              <p:par>
                                <p:cTn id="8" presetID="49" presetClass="path" presetSubtype="0" accel="50000" decel="50000" fill="hold" nodeType="afterEffect">
                                  <p:stCondLst>
                                    <p:cond delay="0"/>
                                  </p:stCondLst>
                                  <p:childTnLst>
                                    <p:animMotion origin="layout" path="M 4.16667E-6 -7.40741E-7 L 0.32448 0.24398 " pathEditMode="relative" rAng="0" ptsTypes="AA">
                                      <p:cBhvr>
                                        <p:cTn id="9" dur="1000" fill="hold"/>
                                        <p:tgtEl>
                                          <p:spTgt spid="1027"/>
                                        </p:tgtEl>
                                        <p:attrNameLst>
                                          <p:attrName>ppt_x</p:attrName>
                                          <p:attrName>ppt_y</p:attrName>
                                        </p:attrNameLst>
                                      </p:cBhvr>
                                      <p:rCtr x="16215" y="12199"/>
                                    </p:animMotion>
                                  </p:childTnLst>
                                </p:cTn>
                              </p:par>
                            </p:childTnLst>
                          </p:cTn>
                        </p:par>
                        <p:par>
                          <p:cTn id="10" fill="hold">
                            <p:stCondLst>
                              <p:cond delay="2000"/>
                            </p:stCondLst>
                            <p:childTnLst>
                              <p:par>
                                <p:cTn id="11" presetID="50" presetClass="path" presetSubtype="0" accel="50000" decel="50000" fill="hold" nodeType="afterEffect">
                                  <p:stCondLst>
                                    <p:cond delay="0"/>
                                  </p:stCondLst>
                                  <p:childTnLst>
                                    <p:animMotion origin="layout" path="M 4.16667E-6 -0.01065 L 0.24097 -0.01065 C 0.34861 -0.01065 0.48194 0.04352 0.48194 0.08842 L 0.48194 0.1875 " pathEditMode="relative" rAng="0" ptsTypes="FfFF">
                                      <p:cBhvr>
                                        <p:cTn id="12" dur="1000" fill="hold"/>
                                        <p:tgtEl>
                                          <p:spTgt spid="1029"/>
                                        </p:tgtEl>
                                        <p:attrNameLst>
                                          <p:attrName>ppt_x</p:attrName>
                                          <p:attrName>ppt_y</p:attrName>
                                        </p:attrNameLst>
                                      </p:cBhvr>
                                      <p:rCtr x="24097" y="9907"/>
                                    </p:animMotion>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5.55556E-7 -3.7037E-6 L 0.07101 0.2625 " pathEditMode="relative" rAng="0" ptsTypes="AA">
                                      <p:cBhvr>
                                        <p:cTn id="15" dur="1000" fill="hold"/>
                                        <p:tgtEl>
                                          <p:spTgt spid="1028"/>
                                        </p:tgtEl>
                                        <p:attrNameLst>
                                          <p:attrName>ppt_x</p:attrName>
                                          <p:attrName>ppt_y</p:attrName>
                                        </p:attrNameLst>
                                      </p:cBhvr>
                                      <p:rCtr x="3542"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1157" y="4611231"/>
            <a:ext cx="9036496" cy="2246769"/>
          </a:xfrm>
          <a:prstGeom prst="rect">
            <a:avLst/>
          </a:prstGeom>
        </p:spPr>
        <p:txBody>
          <a:bodyPr wrap="square">
            <a:spAutoFit/>
          </a:bodyPr>
          <a:lstStyle/>
          <a:p>
            <a:r>
              <a:rPr lang="ru-RU" sz="2000" b="1" dirty="0">
                <a:solidFill>
                  <a:schemeClr val="tx2">
                    <a:lumMod val="75000"/>
                  </a:schemeClr>
                </a:solidFill>
              </a:rPr>
              <a:t>Детишек Масленица заставила горки строить да громче смеяться, когда </a:t>
            </a:r>
            <a:r>
              <a:rPr lang="ru-RU" sz="2000" b="1" dirty="0" smtClean="0">
                <a:solidFill>
                  <a:schemeClr val="tx2">
                    <a:lumMod val="75000"/>
                  </a:schemeClr>
                </a:solidFill>
              </a:rPr>
              <a:t>катать-</a:t>
            </a:r>
            <a:r>
              <a:rPr lang="ru-RU" sz="2000" b="1" dirty="0" err="1" smtClean="0">
                <a:solidFill>
                  <a:schemeClr val="tx2">
                    <a:lumMod val="75000"/>
                  </a:schemeClr>
                </a:solidFill>
              </a:rPr>
              <a:t>ся</a:t>
            </a:r>
            <a:r>
              <a:rPr lang="ru-RU" sz="2000" b="1" dirty="0" smtClean="0">
                <a:solidFill>
                  <a:schemeClr val="tx2">
                    <a:lumMod val="75000"/>
                  </a:schemeClr>
                </a:solidFill>
              </a:rPr>
              <a:t> </a:t>
            </a:r>
            <a:r>
              <a:rPr lang="ru-RU" sz="2000" b="1" dirty="0">
                <a:solidFill>
                  <a:schemeClr val="tx2">
                    <a:lumMod val="75000"/>
                  </a:schemeClr>
                </a:solidFill>
              </a:rPr>
              <a:t>с них будут. Пусть Зима позлится! От злости быстрее умирают. Мужикам подсказала атаковать снежную крепость Зимы. И обязательно всем есть </a:t>
            </a:r>
            <a:r>
              <a:rPr lang="ru-RU" sz="2000" b="1" dirty="0" err="1" smtClean="0">
                <a:solidFill>
                  <a:schemeClr val="tx2">
                    <a:lumMod val="75000"/>
                  </a:schemeClr>
                </a:solidFill>
              </a:rPr>
              <a:t>каж-дый</a:t>
            </a:r>
            <a:r>
              <a:rPr lang="ru-RU" sz="2000" b="1" dirty="0" smtClean="0">
                <a:solidFill>
                  <a:schemeClr val="tx2">
                    <a:lumMod val="75000"/>
                  </a:schemeClr>
                </a:solidFill>
              </a:rPr>
              <a:t> </a:t>
            </a:r>
            <a:r>
              <a:rPr lang="ru-RU" sz="2000" b="1" dirty="0">
                <a:solidFill>
                  <a:schemeClr val="tx2">
                    <a:lumMod val="75000"/>
                  </a:schemeClr>
                </a:solidFill>
              </a:rPr>
              <a:t>день блины, чтобы душа не смогла в ледышку превратиться, а иначе люди станут холодными, бездушными слугами Зимы.</a:t>
            </a:r>
          </a:p>
          <a:p>
            <a:r>
              <a:rPr lang="ru-RU" sz="2000" b="1" dirty="0">
                <a:solidFill>
                  <a:schemeClr val="tx2">
                    <a:lumMod val="75000"/>
                  </a:schemeClr>
                </a:solidFill>
              </a:rPr>
              <a:t>Делали люди все, что им Масленица подсказала. Но этого оказалось мало. Нужно было больше тепла. Что делать?</a:t>
            </a:r>
          </a:p>
        </p:txBody>
      </p:sp>
      <p:pic>
        <p:nvPicPr>
          <p:cNvPr id="11268" name="Picture 4" descr="C:\Users\лена\Desktop\ks_4_1387435164.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116631"/>
            <a:ext cx="3168352" cy="4559457"/>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C:\Users\лена\Desktop\bliny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47903" y="262759"/>
            <a:ext cx="5619750" cy="426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4227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83127" y="4797152"/>
            <a:ext cx="9060873" cy="1938992"/>
          </a:xfrm>
          <a:prstGeom prst="rect">
            <a:avLst/>
          </a:prstGeom>
        </p:spPr>
        <p:txBody>
          <a:bodyPr wrap="square">
            <a:spAutoFit/>
          </a:bodyPr>
          <a:lstStyle/>
          <a:p>
            <a:r>
              <a:rPr lang="ru-RU" sz="2400" b="1" dirty="0">
                <a:solidFill>
                  <a:schemeClr val="tx2">
                    <a:lumMod val="75000"/>
                  </a:schemeClr>
                </a:solidFill>
              </a:rPr>
              <a:t>- Сожгите меня, — сказала Масленица. Жалко людям Масленицу, да ничего не поделаешь. Попросили они у нее прощение за все, у друг друга попросили прощение, и уже хотели поджечь Масленицу, как какой-то мальчик закричал :</a:t>
            </a:r>
          </a:p>
          <a:p>
            <a:r>
              <a:rPr lang="ru-RU" sz="2400" b="1" dirty="0">
                <a:solidFill>
                  <a:schemeClr val="tx2">
                    <a:lumMod val="75000"/>
                  </a:schemeClr>
                </a:solidFill>
              </a:rPr>
              <a:t>- Стойте! Давайте сделаем соломенное чучело!</a:t>
            </a: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0203" y="260648"/>
            <a:ext cx="4099402"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лена\Desktop\110467687_0_d3c9f_57670a94_L.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44658"/>
            <a:ext cx="3816424" cy="4765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1428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5481414" y="1268760"/>
            <a:ext cx="3555082" cy="4893647"/>
          </a:xfrm>
          <a:prstGeom prst="rect">
            <a:avLst/>
          </a:prstGeom>
        </p:spPr>
        <p:txBody>
          <a:bodyPr wrap="square">
            <a:spAutoFit/>
          </a:bodyPr>
          <a:lstStyle/>
          <a:p>
            <a:r>
              <a:rPr lang="ru-RU" sz="2400" b="1" dirty="0"/>
              <a:t>Этот праздник к нам идет</a:t>
            </a:r>
          </a:p>
          <a:p>
            <a:r>
              <a:rPr lang="ru-RU" sz="2400" b="1" dirty="0"/>
              <a:t>Раннею весною,</a:t>
            </a:r>
          </a:p>
          <a:p>
            <a:r>
              <a:rPr lang="ru-RU" sz="2400" b="1" dirty="0"/>
              <a:t>Сколько радостей несет</a:t>
            </a:r>
          </a:p>
          <a:p>
            <a:r>
              <a:rPr lang="ru-RU" sz="2400" b="1" dirty="0"/>
              <a:t>Он всегда с собою!</a:t>
            </a:r>
          </a:p>
          <a:p>
            <a:r>
              <a:rPr lang="ru-RU" sz="2400" b="1" dirty="0"/>
              <a:t>Ледяные горы ждут,</a:t>
            </a:r>
          </a:p>
          <a:p>
            <a:r>
              <a:rPr lang="ru-RU" sz="2400" b="1" dirty="0"/>
              <a:t>И снежок сверкает,</a:t>
            </a:r>
          </a:p>
          <a:p>
            <a:r>
              <a:rPr lang="ru-RU" sz="2400" b="1" dirty="0"/>
              <a:t>Санки с горок вниз бегут,</a:t>
            </a:r>
          </a:p>
          <a:p>
            <a:r>
              <a:rPr lang="ru-RU" sz="2400" b="1" dirty="0"/>
              <a:t>Смех не умолкает.</a:t>
            </a:r>
          </a:p>
          <a:p>
            <a:r>
              <a:rPr lang="ru-RU" sz="2400" b="1" dirty="0"/>
              <a:t>Дома аромат блинов</a:t>
            </a:r>
          </a:p>
          <a:p>
            <a:r>
              <a:rPr lang="ru-RU" sz="2400" b="1" dirty="0"/>
              <a:t>Праздничный чудесный,</a:t>
            </a:r>
          </a:p>
          <a:p>
            <a:r>
              <a:rPr lang="ru-RU" sz="2400" b="1" dirty="0"/>
              <a:t>На блины друзей зовем,</a:t>
            </a:r>
          </a:p>
          <a:p>
            <a:r>
              <a:rPr lang="ru-RU" sz="2400" b="1" dirty="0"/>
              <a:t>Будем есть их вместе.</a:t>
            </a:r>
          </a:p>
        </p:txBody>
      </p:sp>
      <p:pic>
        <p:nvPicPr>
          <p:cNvPr id="4101" name="Picture 5" descr="C:\Users\лена\Desktop\троица и масленица\shrove_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6772"/>
            <a:ext cx="5481414" cy="3654276"/>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лена\Desktop\троица и масленица\08-rpk-14.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87624" y="3429000"/>
            <a:ext cx="3810000" cy="340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974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203176" y="5226784"/>
            <a:ext cx="8784976" cy="1631216"/>
          </a:xfrm>
          <a:prstGeom prst="rect">
            <a:avLst/>
          </a:prstGeom>
        </p:spPr>
        <p:txBody>
          <a:bodyPr wrap="square">
            <a:spAutoFit/>
          </a:bodyPr>
          <a:lstStyle/>
          <a:p>
            <a:r>
              <a:rPr lang="ru-RU" sz="2000" b="1" dirty="0">
                <a:solidFill>
                  <a:schemeClr val="tx2">
                    <a:lumMod val="75000"/>
                  </a:schemeClr>
                </a:solidFill>
              </a:rPr>
              <a:t>Обрадовались люди, построили огромное чучело и сожгли его. Пламя такое было, что последний снег растаял. Теперь люди знали, что Весна обязательно до них доберется. А за доброту Масленицы, за ее открытую душу, стали ее называть Широкой Масленицей. Вот и сказки конец, </a:t>
            </a:r>
            <a:r>
              <a:rPr lang="ru-RU" sz="2000" b="1" dirty="0" smtClean="0">
                <a:solidFill>
                  <a:schemeClr val="tx2">
                    <a:lumMod val="75000"/>
                  </a:schemeClr>
                </a:solidFill>
              </a:rPr>
              <a:t>а кто </a:t>
            </a:r>
            <a:r>
              <a:rPr lang="ru-RU" sz="2000" b="1" dirty="0">
                <a:solidFill>
                  <a:schemeClr val="tx2">
                    <a:lumMod val="75000"/>
                  </a:schemeClr>
                </a:solidFill>
              </a:rPr>
              <a:t>слушал, тот молодец. </a:t>
            </a:r>
          </a:p>
        </p:txBody>
      </p:sp>
      <p:pic>
        <p:nvPicPr>
          <p:cNvPr id="13315" name="Picture 3" descr="C:\Users\лена\Desktop\Tainy8-1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260648"/>
            <a:ext cx="4499286" cy="4824536"/>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5374" y="1466991"/>
            <a:ext cx="3603625" cy="360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9" name="Picture 7" descr="C:\Users\лена\Desktop\4876c96f62a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20072" y="456351"/>
            <a:ext cx="3571495" cy="44331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9578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лена\Desktop\троица и масленица\sequence-01-still0023-700x39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p:spPr>
      </p:pic>
      <p:sp>
        <p:nvSpPr>
          <p:cNvPr id="3" name="Прямоугольник 2"/>
          <p:cNvSpPr/>
          <p:nvPr/>
        </p:nvSpPr>
        <p:spPr>
          <a:xfrm>
            <a:off x="179512" y="188640"/>
            <a:ext cx="8784976" cy="1938992"/>
          </a:xfrm>
          <a:prstGeom prst="rect">
            <a:avLst/>
          </a:prstGeom>
        </p:spPr>
        <p:txBody>
          <a:bodyPr wrap="square">
            <a:spAutoFit/>
          </a:bodyPr>
          <a:lstStyle/>
          <a:p>
            <a:r>
              <a:rPr lang="ru-RU" sz="2400" b="1" dirty="0">
                <a:solidFill>
                  <a:schemeClr val="bg2">
                    <a:lumMod val="10000"/>
                  </a:schemeClr>
                </a:solidFill>
              </a:rPr>
              <a:t>Масленица – древнейший истинно народный праздник проводов зимы и встречи весны. Масленица – один из самых радостных и светлых праздников. Целую неделю народ провожает надоевшую зиму, печет блины и ходит друг к другу в гости.</a:t>
            </a:r>
          </a:p>
        </p:txBody>
      </p:sp>
      <p:pic>
        <p:nvPicPr>
          <p:cNvPr id="1027" name="Picture 3" descr="C:\Users\лена\Desktop\a5b25eda817eac40a7371c0e6f231b4a_x102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648" y="1772816"/>
            <a:ext cx="6876027" cy="4968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8403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79512" y="260648"/>
            <a:ext cx="8784976" cy="1569660"/>
          </a:xfrm>
          <a:prstGeom prst="rect">
            <a:avLst/>
          </a:prstGeom>
        </p:spPr>
        <p:txBody>
          <a:bodyPr wrap="square">
            <a:spAutoFit/>
          </a:bodyPr>
          <a:lstStyle/>
          <a:p>
            <a:r>
              <a:rPr lang="ru-RU" sz="2400" b="1" dirty="0">
                <a:solidFill>
                  <a:schemeClr val="bg2">
                    <a:lumMod val="10000"/>
                  </a:schemeClr>
                </a:solidFill>
              </a:rPr>
              <a:t>Вся неделя на масленицу именовалась не иначе как "честная, широкая, веселая, боярыня-масленица, госпожа масленица". Каждый день недели имеет свое название, которое говорит о том, что в этот день нужно делать.</a:t>
            </a:r>
          </a:p>
        </p:txBody>
      </p:sp>
      <p:pic>
        <p:nvPicPr>
          <p:cNvPr id="3" name="Picture 2" descr="C:\Users\лена\Desktop\троица и масленица\maslenica_14.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0" y="1831765"/>
            <a:ext cx="6984776" cy="49242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0919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07504" y="4952753"/>
            <a:ext cx="8928992" cy="1938992"/>
          </a:xfrm>
          <a:prstGeom prst="rect">
            <a:avLst/>
          </a:prstGeom>
        </p:spPr>
        <p:txBody>
          <a:bodyPr wrap="square">
            <a:spAutoFit/>
          </a:bodyPr>
          <a:lstStyle/>
          <a:p>
            <a:r>
              <a:rPr lang="ru-RU" sz="2000" b="1" dirty="0" smtClean="0"/>
              <a:t>Это </a:t>
            </a:r>
            <a:r>
              <a:rPr lang="ru-RU" sz="2000" b="1" dirty="0"/>
              <a:t>начало Узкой Масленицы. </a:t>
            </a:r>
            <a:r>
              <a:rPr lang="ru-RU" sz="2000" b="1" dirty="0" smtClean="0"/>
              <a:t>К </a:t>
            </a:r>
            <a:r>
              <a:rPr lang="ru-RU" sz="2000" b="1" dirty="0"/>
              <a:t>этому дню достраивались снежные горы, качели, балаганы, так как масленица народный праздник.  Начинали печь блины. Первый блин отдавался малоимущим на помин усопших. В понедельник из соломы, старой одежды и других подручных материалов сооружалось чучело Масленицы, которое насаживали на кол и возили в санях по улицам. </a:t>
            </a:r>
          </a:p>
        </p:txBody>
      </p:sp>
      <p:sp>
        <p:nvSpPr>
          <p:cNvPr id="4" name="Прямоугольник 3"/>
          <p:cNvSpPr/>
          <p:nvPr/>
        </p:nvSpPr>
        <p:spPr>
          <a:xfrm>
            <a:off x="899592" y="56874"/>
            <a:ext cx="7096672"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rPr>
              <a:t>Понедельник </a:t>
            </a:r>
            <a:r>
              <a:rPr lang="ru-RU" sz="4000" b="1" cap="none" spc="0" dirty="0" smtClean="0">
                <a:ln w="11430"/>
                <a:solidFill>
                  <a:srgbClr val="7030A0"/>
                </a:solidFill>
              </a:rPr>
              <a:t>– ВСТРЕЧА.</a:t>
            </a:r>
            <a:endParaRPr lang="ru-RU" sz="4000" b="1" cap="none" spc="0" dirty="0">
              <a:ln w="11430"/>
              <a:solidFill>
                <a:srgbClr val="7030A0"/>
              </a:solidFill>
            </a:endParaRPr>
          </a:p>
        </p:txBody>
      </p:sp>
      <p:pic>
        <p:nvPicPr>
          <p:cNvPr id="5" name="Picture 2" descr="C:\Users\лена\Desktop\0_86505_b7c44d77_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8973" y="764760"/>
            <a:ext cx="6592616" cy="41269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1774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5622044" y="1484784"/>
            <a:ext cx="3491880" cy="4524315"/>
          </a:xfrm>
          <a:prstGeom prst="rect">
            <a:avLst/>
          </a:prstGeom>
        </p:spPr>
        <p:txBody>
          <a:bodyPr wrap="square">
            <a:spAutoFit/>
          </a:bodyPr>
          <a:lstStyle/>
          <a:p>
            <a:r>
              <a:rPr lang="ru-RU" sz="2400" b="1" dirty="0" smtClean="0"/>
              <a:t>В </a:t>
            </a:r>
            <a:r>
              <a:rPr lang="ru-RU" sz="2400" b="1" dirty="0"/>
              <a:t>этот день проводили смотрины невест. </a:t>
            </a:r>
            <a:r>
              <a:rPr lang="ru-RU" sz="2400" b="1" dirty="0" smtClean="0"/>
              <a:t>С </a:t>
            </a:r>
            <a:r>
              <a:rPr lang="ru-RU" sz="2400" b="1" dirty="0"/>
              <a:t>утра молодых приглашали кататься с гор, поесть блинов. Звали родных и знакомых. Для зазывания Масленицы произносили слова: "У нас горы снежные готовы и блины напечены - просим жаловать!".</a:t>
            </a:r>
          </a:p>
        </p:txBody>
      </p:sp>
      <p:sp>
        <p:nvSpPr>
          <p:cNvPr id="4" name="Прямоугольник 3"/>
          <p:cNvSpPr/>
          <p:nvPr/>
        </p:nvSpPr>
        <p:spPr>
          <a:xfrm>
            <a:off x="2123728" y="116632"/>
            <a:ext cx="524425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effectLst>
                  <a:outerShdw blurRad="50800" dist="39000" dir="5460000" algn="tl">
                    <a:srgbClr val="000000">
                      <a:alpha val="38000"/>
                    </a:srgbClr>
                  </a:outerShdw>
                </a:effectLst>
              </a:rPr>
              <a:t>Вторник </a:t>
            </a:r>
            <a:r>
              <a:rPr lang="ru-RU" sz="4000" b="1" cap="none" spc="0" dirty="0" smtClean="0">
                <a:ln w="11430"/>
                <a:solidFill>
                  <a:srgbClr val="7030A0"/>
                </a:solidFill>
                <a:effectLst>
                  <a:outerShdw blurRad="50800" dist="39000" dir="5460000" algn="tl">
                    <a:srgbClr val="000000">
                      <a:alpha val="38000"/>
                    </a:srgbClr>
                  </a:outerShdw>
                </a:effectLst>
              </a:rPr>
              <a:t>– ЗАИГРЫШИ.</a:t>
            </a:r>
            <a:endParaRPr lang="ru-RU" sz="4000" b="1" cap="none" spc="0" dirty="0">
              <a:ln w="11430"/>
              <a:solidFill>
                <a:srgbClr val="7030A0"/>
              </a:solidFill>
              <a:effectLst>
                <a:outerShdw blurRad="50800" dist="39000" dir="5460000" algn="tl">
                  <a:srgbClr val="000000">
                    <a:alpha val="38000"/>
                  </a:srgbClr>
                </a:outerShdw>
              </a:effectLst>
            </a:endParaRPr>
          </a:p>
        </p:txBody>
      </p:sp>
      <p:pic>
        <p:nvPicPr>
          <p:cNvPr id="4098" name="Picture 2" descr="C:\Users\лена\Desktop\maslenic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836381"/>
            <a:ext cx="4680520" cy="55230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935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4" y="-3479"/>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05303" y="5517232"/>
            <a:ext cx="8928992" cy="1200329"/>
          </a:xfrm>
          <a:prstGeom prst="rect">
            <a:avLst/>
          </a:prstGeom>
        </p:spPr>
        <p:txBody>
          <a:bodyPr wrap="square">
            <a:spAutoFit/>
          </a:bodyPr>
          <a:lstStyle/>
          <a:p>
            <a:r>
              <a:rPr lang="ru-RU" sz="2400" b="1" dirty="0" smtClean="0"/>
              <a:t>В </a:t>
            </a:r>
            <a:r>
              <a:rPr lang="ru-RU" sz="2400" b="1" dirty="0"/>
              <a:t>этот день зять приходил к теще на блины, которые она сама готовила. Теща демонстрировала расположение мужу своей дочери.</a:t>
            </a:r>
          </a:p>
        </p:txBody>
      </p:sp>
      <p:sp>
        <p:nvSpPr>
          <p:cNvPr id="4" name="Прямоугольник 3"/>
          <p:cNvSpPr/>
          <p:nvPr/>
        </p:nvSpPr>
        <p:spPr>
          <a:xfrm>
            <a:off x="2308417" y="188640"/>
            <a:ext cx="432259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effectLst>
                  <a:outerShdw blurRad="50800" dist="39000" dir="5460000" algn="tl">
                    <a:srgbClr val="000000">
                      <a:alpha val="38000"/>
                    </a:srgbClr>
                  </a:outerShdw>
                </a:effectLst>
              </a:rPr>
              <a:t>Среда </a:t>
            </a:r>
            <a:r>
              <a:rPr lang="ru-RU" sz="4000" b="1" cap="none" spc="0" dirty="0" smtClean="0">
                <a:ln w="11430"/>
                <a:solidFill>
                  <a:srgbClr val="7030A0"/>
                </a:solidFill>
                <a:effectLst>
                  <a:outerShdw blurRad="50800" dist="39000" dir="5460000" algn="tl">
                    <a:srgbClr val="000000">
                      <a:alpha val="38000"/>
                    </a:srgbClr>
                  </a:outerShdw>
                </a:effectLst>
              </a:rPr>
              <a:t>– ЛАКОМКА</a:t>
            </a:r>
            <a:endParaRPr lang="ru-RU" sz="4000" b="1" cap="none" spc="0" dirty="0">
              <a:ln w="11430"/>
              <a:solidFill>
                <a:srgbClr val="7030A0"/>
              </a:solidFill>
              <a:effectLst>
                <a:outerShdw blurRad="50800" dist="39000" dir="5460000" algn="tl">
                  <a:srgbClr val="000000">
                    <a:alpha val="38000"/>
                  </a:srgbClr>
                </a:outerShdw>
              </a:effectLst>
            </a:endParaRPr>
          </a:p>
        </p:txBody>
      </p:sp>
      <p:pic>
        <p:nvPicPr>
          <p:cNvPr id="5122" name="Picture 2" descr="C:\Users\лена\Desktop\6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9776" y="903275"/>
            <a:ext cx="6840760" cy="46985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6204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4439623" y="786882"/>
            <a:ext cx="4620460" cy="2862322"/>
          </a:xfrm>
          <a:prstGeom prst="rect">
            <a:avLst/>
          </a:prstGeom>
        </p:spPr>
        <p:txBody>
          <a:bodyPr wrap="square">
            <a:spAutoFit/>
          </a:bodyPr>
          <a:lstStyle/>
          <a:p>
            <a:r>
              <a:rPr lang="ru-RU" sz="2000" b="1" dirty="0" smtClean="0"/>
              <a:t>Начало </a:t>
            </a:r>
            <a:r>
              <a:rPr lang="ru-RU" sz="2000" b="1" dirty="0"/>
              <a:t>широкой Масленицы. Празднования разворачивались во всю ширь. Народ предавался </a:t>
            </a:r>
            <a:r>
              <a:rPr lang="ru-RU" sz="2000" b="1" dirty="0" err="1" smtClean="0"/>
              <a:t>всевозмож-ным</a:t>
            </a:r>
            <a:r>
              <a:rPr lang="ru-RU" sz="2000" b="1" dirty="0" smtClean="0"/>
              <a:t> </a:t>
            </a:r>
            <a:r>
              <a:rPr lang="ru-RU" sz="2000" b="1" dirty="0"/>
              <a:t>потехам, устраивались катания на лошадях, кулачные бои, различные соревнования, которые завершались шумными пирушками. Главное действие в четверг - штурм и дальнейший захват снежного городка. </a:t>
            </a:r>
          </a:p>
        </p:txBody>
      </p:sp>
      <p:pic>
        <p:nvPicPr>
          <p:cNvPr id="6146" name="Picture 2" descr="C:\Users\лена\Desktop\троица и масленица\2f13ec798cbb1074e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449960"/>
            <a:ext cx="4210637" cy="3312368"/>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C:\Users\лена\Desktop\троица и масленица\maslyanica-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7770" y="188641"/>
            <a:ext cx="4156110" cy="291405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4293880" y="78996"/>
            <a:ext cx="475835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effectLst>
                  <a:outerShdw blurRad="50800" dist="39000" dir="5460000" algn="tl">
                    <a:srgbClr val="000000">
                      <a:alpha val="38000"/>
                    </a:srgbClr>
                  </a:outerShdw>
                </a:effectLst>
              </a:rPr>
              <a:t>Четверг - </a:t>
            </a:r>
            <a:r>
              <a:rPr lang="ru-RU" sz="4000" b="1" cap="none" spc="0" dirty="0" smtClean="0">
                <a:ln w="11430"/>
                <a:solidFill>
                  <a:srgbClr val="7030A0"/>
                </a:solidFill>
                <a:effectLst>
                  <a:outerShdw blurRad="50800" dist="39000" dir="5460000" algn="tl">
                    <a:srgbClr val="000000">
                      <a:alpha val="38000"/>
                    </a:srgbClr>
                  </a:outerShdw>
                </a:effectLst>
              </a:rPr>
              <a:t>РАЗГУЛЯЙ. </a:t>
            </a:r>
            <a:endParaRPr lang="ru-RU" sz="4000" b="1" cap="none" spc="0" dirty="0">
              <a:ln w="11430"/>
              <a:solidFill>
                <a:srgbClr val="7030A0"/>
              </a:solidFill>
              <a:effectLst>
                <a:outerShdw blurRad="50800" dist="39000" dir="5460000" algn="tl">
                  <a:srgbClr val="000000">
                    <a:alpha val="38000"/>
                  </a:srgbClr>
                </a:outerShdw>
              </a:effectLst>
            </a:endParaRPr>
          </a:p>
        </p:txBody>
      </p:sp>
      <p:pic>
        <p:nvPicPr>
          <p:cNvPr id="6150" name="Picture 6" descr="C:\Users\лена\Desktop\russkaya-maslenica-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08827" y="3674387"/>
            <a:ext cx="4082051" cy="29481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2954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5256165" y="1008803"/>
            <a:ext cx="3856256" cy="5509200"/>
          </a:xfrm>
          <a:prstGeom prst="rect">
            <a:avLst/>
          </a:prstGeom>
        </p:spPr>
        <p:txBody>
          <a:bodyPr wrap="square">
            <a:spAutoFit/>
          </a:bodyPr>
          <a:lstStyle/>
          <a:p>
            <a:r>
              <a:rPr lang="ru-RU" sz="2200" b="1" dirty="0" smtClean="0"/>
              <a:t>Блины </a:t>
            </a:r>
            <a:r>
              <a:rPr lang="ru-RU" sz="2200" b="1" dirty="0"/>
              <a:t>в этот день пек, конечно, не сам зять, а его жена — тещина дочь. Задачей зятя было продемонстрировать свое расположение к теще и ее близким. Однако теща должна была позаботиться о том, чтобы у ее зятя и дочери было все, что необходимо для приготовления блинов: накануне она приносила молодым кадушку, сковороду и половник, а тесть присылал гречневую крупу и масло.</a:t>
            </a:r>
          </a:p>
        </p:txBody>
      </p:sp>
      <p:sp>
        <p:nvSpPr>
          <p:cNvPr id="4" name="Прямоугольник 3"/>
          <p:cNvSpPr/>
          <p:nvPr/>
        </p:nvSpPr>
        <p:spPr>
          <a:xfrm>
            <a:off x="1331640" y="188640"/>
            <a:ext cx="682443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solidFill>
                  <a:srgbClr val="7030A0"/>
                </a:solidFill>
                <a:effectLst>
                  <a:outerShdw blurRad="50800" dist="39000" dir="5460000" algn="tl">
                    <a:srgbClr val="000000">
                      <a:alpha val="38000"/>
                    </a:srgbClr>
                  </a:outerShdw>
                </a:effectLst>
              </a:rPr>
              <a:t>Пятница </a:t>
            </a:r>
            <a:r>
              <a:rPr lang="ru-RU" sz="4000" b="1" cap="none" spc="0" dirty="0" smtClean="0">
                <a:ln w="11430"/>
                <a:solidFill>
                  <a:srgbClr val="7030A0"/>
                </a:solidFill>
                <a:effectLst>
                  <a:outerShdw blurRad="50800" dist="39000" dir="5460000" algn="tl">
                    <a:srgbClr val="000000">
                      <a:alpha val="38000"/>
                    </a:srgbClr>
                  </a:outerShdw>
                </a:effectLst>
              </a:rPr>
              <a:t>– ТЁЩИНЫ ВЕЧЁРКИ.</a:t>
            </a:r>
            <a:endParaRPr lang="ru-RU" sz="4000" b="1" cap="none" spc="0" dirty="0">
              <a:ln w="11430"/>
              <a:solidFill>
                <a:srgbClr val="7030A0"/>
              </a:solidFill>
              <a:effectLst>
                <a:outerShdw blurRad="50800" dist="39000" dir="5460000" algn="tl">
                  <a:srgbClr val="000000">
                    <a:alpha val="38000"/>
                  </a:srgbClr>
                </a:out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896526"/>
            <a:ext cx="4896544" cy="57129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5740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1008</Words>
  <Application>Microsoft Office PowerPoint</Application>
  <PresentationFormat>Экран (4:3)</PresentationFormat>
  <Paragraphs>44</Paragraphs>
  <Slides>20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лена</dc:creator>
  <cp:lastModifiedBy>HP</cp:lastModifiedBy>
  <cp:revision>41</cp:revision>
  <dcterms:created xsi:type="dcterms:W3CDTF">2015-05-13T16:57:13Z</dcterms:created>
  <dcterms:modified xsi:type="dcterms:W3CDTF">2021-03-12T12:21:02Z</dcterms:modified>
</cp:coreProperties>
</file>