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60" autoAdjust="0"/>
  </p:normalViewPr>
  <p:slideViewPr>
    <p:cSldViewPr snapToGrid="0">
      <p:cViewPr>
        <p:scale>
          <a:sx n="71" d="100"/>
          <a:sy n="71" d="100"/>
        </p:scale>
        <p:origin x="-139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3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0788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490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7257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0000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8447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8510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531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8203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2918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6197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7057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FBCA-CD1F-4E16-AE0A-536E0109C131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9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458" y="0"/>
            <a:ext cx="8422341" cy="1331260"/>
          </a:xfrm>
          <a:solidFill>
            <a:schemeClr val="accent4">
              <a:alpha val="65000"/>
            </a:schemeClr>
          </a:solidFill>
          <a:ln>
            <a:solidFill>
              <a:schemeClr val="tx1"/>
            </a:solidFill>
          </a:ln>
          <a:effectLst>
            <a:softEdge rad="76200"/>
          </a:effectLst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ребенка к школьному обучению.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41077" y="5815106"/>
            <a:ext cx="4879483" cy="8255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подготовительной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«Ромашки»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Пономарева Е.И.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ля презентаци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82" y="1465729"/>
            <a:ext cx="3069855" cy="2305425"/>
          </a:xfrm>
          <a:prstGeom prst="rect">
            <a:avLst/>
          </a:prstGeom>
          <a:noFill/>
        </p:spPr>
      </p:pic>
      <p:pic>
        <p:nvPicPr>
          <p:cNvPr id="5" name="Рисунок 4" descr="IMG-20210901-WA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5872" y="1912843"/>
            <a:ext cx="4890246" cy="366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9921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48517" y="2014538"/>
            <a:ext cx="4025433" cy="4286250"/>
          </a:xfrm>
          <a:noFill/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/>
              <a:t>Никогда не запугивайте ребенка, рассказывая о школе.</a:t>
            </a:r>
            <a:endParaRPr lang="ru-RU" sz="2400" b="1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317500"/>
            <a:ext cx="8650288" cy="1584325"/>
          </a:xfrm>
        </p:spPr>
      </p:pic>
      <p:pic>
        <p:nvPicPr>
          <p:cNvPr id="13317" name="Рисунок 4" descr="deti0000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-20200908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706" y="2635622"/>
            <a:ext cx="4751295" cy="356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95835" y="1812552"/>
            <a:ext cx="7079037" cy="2934260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1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4475"/>
            <a:ext cx="8589963" cy="1644650"/>
          </a:xfrm>
        </p:spPr>
      </p:pic>
      <p:pic>
        <p:nvPicPr>
          <p:cNvPr id="4" name="Рисунок 3" descr="IMG-20200222-WA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930" y="4395781"/>
            <a:ext cx="5196340" cy="246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2181" y="1599359"/>
            <a:ext cx="4214813" cy="3633788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96875"/>
            <a:ext cx="8247063" cy="1279525"/>
          </a:xfrm>
        </p:spPr>
      </p:pic>
      <p:pic>
        <p:nvPicPr>
          <p:cNvPr id="15365" name="Рисунок 5" descr="logo_white_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rot="1275875">
            <a:off x="7225146" y="544276"/>
            <a:ext cx="1642764" cy="18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0200414_132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0379" y="2424954"/>
            <a:ext cx="3324785" cy="443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27762" y="1712819"/>
            <a:ext cx="4614863" cy="4143375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Больше общайтесь с ребенком</a:t>
            </a:r>
            <a:r>
              <a:rPr lang="ru-RU" sz="2800" b="1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Поощряйте его желание высказывать свою точку зрения, уважительно относитесь к ней.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12725"/>
            <a:ext cx="8362950" cy="1311275"/>
          </a:xfrm>
        </p:spPr>
      </p:pic>
      <p:pic>
        <p:nvPicPr>
          <p:cNvPr id="5" name="Рисунок 4" descr="моя сем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54940"/>
            <a:ext cx="4751295" cy="356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29746" y="1641382"/>
            <a:ext cx="4143375" cy="4786312"/>
          </a:xfrm>
          <a:noFill/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b="1" dirty="0" smtClean="0"/>
              <a:t>Закрепляйте с ребенком состав числа (</a:t>
            </a:r>
            <a:r>
              <a:rPr lang="ru-RU" sz="2000" b="1" i="1" dirty="0" smtClean="0"/>
              <a:t>8 – это 4 +4, 3+5, 2+6 и т.д.);</a:t>
            </a:r>
          </a:p>
          <a:p>
            <a:pPr eaLnBrk="1" hangingPunct="1"/>
            <a:endParaRPr lang="ru-RU" sz="2000" b="1" i="1" dirty="0" smtClean="0"/>
          </a:p>
          <a:p>
            <a:pPr eaLnBrk="1" hangingPunct="1"/>
            <a:r>
              <a:rPr lang="ru-RU" sz="2000" b="1" dirty="0" smtClean="0"/>
              <a:t> умение ориентироваться в числовом ряду ( </a:t>
            </a:r>
            <a:r>
              <a:rPr lang="ru-RU" sz="2000" b="1" i="1" dirty="0" smtClean="0"/>
              <a:t>«соседи» числа 5 – это 4 и 6);</a:t>
            </a:r>
          </a:p>
          <a:p>
            <a:pPr eaLnBrk="1" hangingPunct="1"/>
            <a:endParaRPr lang="ru-RU" sz="2000" b="1" i="1" dirty="0" smtClean="0"/>
          </a:p>
          <a:p>
            <a:pPr eaLnBrk="1" hangingPunct="1"/>
            <a:r>
              <a:rPr lang="ru-RU" sz="2000" b="1" dirty="0" smtClean="0"/>
              <a:t>Совершенствование пространственно-временных представлений (верх-низ, </a:t>
            </a:r>
            <a:r>
              <a:rPr lang="ru-RU" sz="2000" b="1" dirty="0" err="1" smtClean="0"/>
              <a:t>раньше-позже</a:t>
            </a:r>
            <a:r>
              <a:rPr lang="ru-RU" sz="2000" b="1" dirty="0" smtClean="0"/>
              <a:t>, право-лево).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19075"/>
            <a:ext cx="8413750" cy="1328738"/>
          </a:xfrm>
        </p:spPr>
      </p:pic>
      <p:pic>
        <p:nvPicPr>
          <p:cNvPr id="17413" name="Рисунок 5" descr="sch_t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471" y="2809596"/>
            <a:ext cx="4687529" cy="32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5580530" y="1600200"/>
            <a:ext cx="3307976" cy="4418759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 Развивайте мелкую 	моторику руки: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b="1" dirty="0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2400" b="1" dirty="0" smtClean="0"/>
              <a:t>вместе с ребенком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/>
              <a:t>рисуйте,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/>
              <a:t>раскрашивайте (стараясь не залезать за границы рисунка);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/>
              <a:t>лепите;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/>
              <a:t>собирайте мозаику.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400" dirty="0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255588"/>
            <a:ext cx="8362950" cy="1274762"/>
          </a:xfrm>
        </p:spPr>
      </p:pic>
      <p:pic>
        <p:nvPicPr>
          <p:cNvPr id="4" name="Рисунок 3" descr="IMG_20190220_090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470"/>
            <a:ext cx="548639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4388" y="1495145"/>
            <a:ext cx="4289612" cy="4572000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Объясняйте ему правила общения с учителем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44475"/>
            <a:ext cx="8362950" cy="1146175"/>
          </a:xfrm>
        </p:spPr>
      </p:pic>
      <p:pic>
        <p:nvPicPr>
          <p:cNvPr id="4" name="Рисунок 3" descr="в поискках кла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8388"/>
            <a:ext cx="4733365" cy="355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7153" y="1819275"/>
            <a:ext cx="3623422" cy="4714875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Научитесь понимать своего ребенка.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Не забывайте, что у ребенка могут быть свои проблемы и свое мнение.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Не стоит торопить время, желая, чтобы ваш малыш повзрослел.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Научитесь радоваться каждому дню его детства.</a:t>
            </a:r>
            <a:endParaRPr lang="ru-RU" b="1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231775"/>
            <a:ext cx="8594725" cy="1304925"/>
          </a:xfrm>
        </p:spPr>
      </p:pic>
      <p:pic>
        <p:nvPicPr>
          <p:cNvPr id="4" name="Рисунок 3" descr="IMG-20210422-WA0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2519"/>
            <a:ext cx="4930586" cy="369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56094" y="2045915"/>
            <a:ext cx="4087906" cy="4357687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b="1" dirty="0"/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60363"/>
            <a:ext cx="8247063" cy="1455737"/>
          </a:xfrm>
        </p:spPr>
      </p:pic>
      <p:pic>
        <p:nvPicPr>
          <p:cNvPr id="24580" name="Рисунок 6" descr="1211949034_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IMG-20210929-WA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8" y="2971800"/>
            <a:ext cx="5175629" cy="38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309" y="0"/>
            <a:ext cx="7886700" cy="180657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Спасибо за внимание!!!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Рисунок 7" descr="IMG-20210901-WA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255" y="1282467"/>
            <a:ext cx="3991780" cy="533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323850"/>
            <a:ext cx="7886700" cy="21209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-  Что же такое «Готовность к школе»? </a:t>
            </a:r>
            <a:endParaRPr lang="ru-RU" sz="2800" b="1" dirty="0"/>
          </a:p>
        </p:txBody>
      </p:sp>
      <p:pic>
        <p:nvPicPr>
          <p:cNvPr id="5" name="Рисунок 4" descr="IMG_20210304_090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142" y="1764926"/>
            <a:ext cx="6037729" cy="452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77" y="389189"/>
            <a:ext cx="7886700" cy="35464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«Портрет» идеального первоклассника»: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b="1" dirty="0" smtClean="0"/>
              <a:t>желание учиться;</a:t>
            </a:r>
            <a:br>
              <a:rPr lang="ru-RU" sz="2800" b="1" dirty="0" smtClean="0"/>
            </a:br>
            <a:r>
              <a:rPr lang="ru-RU" sz="2800" b="1" dirty="0" smtClean="0"/>
              <a:t>- хорошее здоровье;</a:t>
            </a:r>
            <a:br>
              <a:rPr lang="ru-RU" sz="2800" b="1" dirty="0" smtClean="0"/>
            </a:br>
            <a:r>
              <a:rPr lang="ru-RU" sz="2800" b="1" dirty="0" smtClean="0"/>
              <a:t>- развитая моторика;</a:t>
            </a:r>
            <a:br>
              <a:rPr lang="ru-RU" sz="2800" b="1" dirty="0" smtClean="0"/>
            </a:br>
            <a:r>
              <a:rPr lang="ru-RU" sz="2800" b="1" dirty="0" smtClean="0"/>
              <a:t>- хороший уровень развития познавательных процессов;</a:t>
            </a:r>
            <a:br>
              <a:rPr lang="ru-RU" sz="2800" b="1" dirty="0" smtClean="0"/>
            </a:br>
            <a:r>
              <a:rPr lang="ru-RU" sz="2800" b="1" dirty="0" smtClean="0"/>
              <a:t>- стремление к общению;</a:t>
            </a:r>
            <a:br>
              <a:rPr lang="ru-RU" sz="2800" b="1" dirty="0" smtClean="0"/>
            </a:br>
            <a:r>
              <a:rPr lang="ru-RU" sz="2800" b="1" dirty="0" smtClean="0"/>
              <a:t>- развитая волевая сфера.</a:t>
            </a:r>
            <a:endParaRPr lang="ru-RU" sz="2800" b="1" dirty="0"/>
          </a:p>
        </p:txBody>
      </p:sp>
      <p:pic>
        <p:nvPicPr>
          <p:cNvPr id="4" name="Рисунок 3" descr="IMG-20200902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399" y="3708025"/>
            <a:ext cx="3913095" cy="293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73706" cy="60511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Поэтому Вам, родители, надо обратить сейчас серьезное внимание на воспитание у них:</a:t>
            </a:r>
            <a:br>
              <a:rPr lang="ru-RU" sz="2800" b="1" dirty="0" smtClean="0"/>
            </a:br>
            <a:r>
              <a:rPr lang="ru-RU" sz="2800" b="1" dirty="0" smtClean="0"/>
              <a:t>а) послушания;</a:t>
            </a:r>
            <a:br>
              <a:rPr lang="ru-RU" sz="2800" b="1" dirty="0" smtClean="0"/>
            </a:br>
            <a:r>
              <a:rPr lang="ru-RU" sz="2800" b="1" dirty="0" smtClean="0"/>
              <a:t>б) сдержанности;</a:t>
            </a:r>
            <a:br>
              <a:rPr lang="ru-RU" sz="2800" b="1" dirty="0" smtClean="0"/>
            </a:br>
            <a:r>
              <a:rPr lang="ru-RU" sz="2800" b="1" dirty="0" smtClean="0"/>
              <a:t>в) вежливого отношения к людям;</a:t>
            </a:r>
            <a:br>
              <a:rPr lang="ru-RU" sz="2800" b="1" dirty="0" smtClean="0"/>
            </a:br>
            <a:r>
              <a:rPr lang="ru-RU" sz="2800" b="1" dirty="0" smtClean="0"/>
              <a:t>г) умение культурно вести себя </a:t>
            </a:r>
            <a:br>
              <a:rPr lang="ru-RU" sz="2800" b="1" dirty="0" smtClean="0"/>
            </a:br>
            <a:r>
              <a:rPr lang="ru-RU" sz="2800" b="1" dirty="0" smtClean="0"/>
              <a:t>в обществе детей, взрослых.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6" name="Рисунок 5" descr="IMG-20200902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450" y="1183341"/>
            <a:ext cx="394335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48113" y="1971675"/>
            <a:ext cx="4714875" cy="4572000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</a:rPr>
              <a:t>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44475"/>
            <a:ext cx="8223250" cy="1444625"/>
          </a:xfrm>
        </p:spPr>
      </p:pic>
      <p:pic>
        <p:nvPicPr>
          <p:cNvPr id="5" name="Рисунок 4" descr="IMG_20200318_10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262" y="2066366"/>
            <a:ext cx="3311338" cy="441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5938" y="1595438"/>
            <a:ext cx="5472112" cy="4805362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Числовая последовательность в пределах 20.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Сложение и вычитание в пределах 10.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Понятие «больше – меньше».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Основные геометрические фигуры.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Ориентировка в пространстве.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Измерение предметов при помощи линейки.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Цвета и их оттенки.</a:t>
            </a:r>
          </a:p>
          <a:p>
            <a:pPr eaLnBrk="1" hangingPunct="1"/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/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44475"/>
            <a:ext cx="8393113" cy="1071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38282" y="2013418"/>
            <a:ext cx="4829175" cy="4429125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А вот  умение бегло читать или писать письменными буквами – совершенно не обязательно!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231775"/>
            <a:ext cx="8553450" cy="1304925"/>
          </a:xfrm>
        </p:spPr>
      </p:pic>
      <p:pic>
        <p:nvPicPr>
          <p:cNvPr id="10245" name="Рисунок 5" descr="3532_russian_schools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9261">
            <a:off x="5703888" y="217638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-20210421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98495"/>
            <a:ext cx="2753284" cy="367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3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29235" y="411032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56449" y="1250576"/>
            <a:ext cx="6548158" cy="3832413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/>
              <a:t>Все интеллектуальные функции </a:t>
            </a:r>
            <a:r>
              <a:rPr lang="ru-RU" sz="2000" b="1" i="1" dirty="0" smtClean="0">
                <a:solidFill>
                  <a:srgbClr val="FF0000"/>
                </a:solidFill>
              </a:rPr>
              <a:t>(</a:t>
            </a:r>
            <a:r>
              <a:rPr lang="ru-RU" sz="2000" b="1" i="1" dirty="0" smtClean="0">
                <a:solidFill>
                  <a:srgbClr val="FF0000"/>
                </a:solidFill>
              </a:rPr>
              <a:t>внимание</a:t>
            </a:r>
            <a:r>
              <a:rPr lang="ru-RU" sz="2000" b="1" i="1" dirty="0" smtClean="0">
                <a:solidFill>
                  <a:srgbClr val="FF0000"/>
                </a:solidFill>
              </a:rPr>
              <a:t>, память и мышление) </a:t>
            </a:r>
            <a:r>
              <a:rPr lang="ru-RU" sz="2000" b="1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/>
              <a:t> </a:t>
            </a:r>
            <a:r>
              <a:rPr lang="ru-RU" sz="2400" b="1" dirty="0" smtClean="0"/>
              <a:t>Будущему школьнику необходимо уметь определенное время работать, сосредоточившись на задании.</a:t>
            </a:r>
            <a:endParaRPr lang="ru-RU" sz="2400" b="1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231775"/>
            <a:ext cx="8412163" cy="1243013"/>
          </a:xfrm>
        </p:spPr>
      </p:pic>
      <p:pic>
        <p:nvPicPr>
          <p:cNvPr id="5" name="Рисунок 4" descr="IMG-20210323-WA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093" y="3839976"/>
            <a:ext cx="5365377" cy="30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28988" y="1833563"/>
            <a:ext cx="5357812" cy="4643437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400" b="1" dirty="0" smtClean="0"/>
              <a:t>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 smtClean="0"/>
              <a:t>обводить контуры и заштриховывать фигуры.</a:t>
            </a:r>
            <a:endParaRPr lang="ru-RU" sz="2400" b="1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255588"/>
            <a:ext cx="8393112" cy="1274762"/>
          </a:xfrm>
        </p:spPr>
      </p:pic>
      <p:pic>
        <p:nvPicPr>
          <p:cNvPr id="12293" name="Рисунок 4" descr="big_schoo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0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20181109_094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28800"/>
            <a:ext cx="3388659" cy="451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462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Готовность ребенка к школьному обучению.</vt:lpstr>
      <vt:lpstr>-  Что же такое «Готовность к школе»? </vt:lpstr>
      <vt:lpstr>«Портрет» идеального первоклассника»: - желание учиться; - хорошее здоровье; - развитая моторика; - хороший уровень развития познавательных процессов; - стремление к общению; - развитая волевая сфера.</vt:lpstr>
      <vt:lpstr>Поэтому Вам, родители, надо обратить сейчас серьезное внимание на воспитание у них: а) послушания; б) сдержанности; в) вежливого отношения к людям; г) умение культурно вести себя  в обществе детей, взрослых.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</dc:creator>
  <cp:lastModifiedBy>Виталий Банников</cp:lastModifiedBy>
  <cp:revision>49</cp:revision>
  <dcterms:created xsi:type="dcterms:W3CDTF">2015-08-10T18:59:32Z</dcterms:created>
  <dcterms:modified xsi:type="dcterms:W3CDTF">2021-09-29T12:59:41Z</dcterms:modified>
</cp:coreProperties>
</file>