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9" r:id="rId3"/>
    <p:sldId id="260" r:id="rId4"/>
    <p:sldId id="261" r:id="rId5"/>
    <p:sldId id="262" r:id="rId6"/>
    <p:sldId id="263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1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-276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20A2F-5D7D-48E3-8AE7-C1B74930D081}" type="datetimeFigureOut">
              <a:rPr lang="ru-RU" smtClean="0"/>
              <a:pPr/>
              <a:t>09.06.20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C9CA2-F959-4FD9-849F-AFAACA2706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707542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20A2F-5D7D-48E3-8AE7-C1B74930D081}" type="datetimeFigureOut">
              <a:rPr lang="ru-RU" smtClean="0"/>
              <a:pPr/>
              <a:t>09.06.20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C9CA2-F959-4FD9-849F-AFAACA2706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121583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20A2F-5D7D-48E3-8AE7-C1B74930D081}" type="datetimeFigureOut">
              <a:rPr lang="ru-RU" smtClean="0"/>
              <a:pPr/>
              <a:t>09.06.20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C9CA2-F959-4FD9-849F-AFAACA2706B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391673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20A2F-5D7D-48E3-8AE7-C1B74930D081}" type="datetimeFigureOut">
              <a:rPr lang="ru-RU" smtClean="0"/>
              <a:pPr/>
              <a:t>09.06.20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C9CA2-F959-4FD9-849F-AFAACA2706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472366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20A2F-5D7D-48E3-8AE7-C1B74930D081}" type="datetimeFigureOut">
              <a:rPr lang="ru-RU" smtClean="0"/>
              <a:pPr/>
              <a:t>09.06.20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C9CA2-F959-4FD9-849F-AFAACA2706B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28624122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20A2F-5D7D-48E3-8AE7-C1B74930D081}" type="datetimeFigureOut">
              <a:rPr lang="ru-RU" smtClean="0"/>
              <a:pPr/>
              <a:t>09.06.20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C9CA2-F959-4FD9-849F-AFAACA2706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211996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20A2F-5D7D-48E3-8AE7-C1B74930D081}" type="datetimeFigureOut">
              <a:rPr lang="ru-RU" smtClean="0"/>
              <a:pPr/>
              <a:t>09.06.20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C9CA2-F959-4FD9-849F-AFAACA2706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286578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20A2F-5D7D-48E3-8AE7-C1B74930D081}" type="datetimeFigureOut">
              <a:rPr lang="ru-RU" smtClean="0"/>
              <a:pPr/>
              <a:t>09.06.20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C9CA2-F959-4FD9-849F-AFAACA2706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19288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20A2F-5D7D-48E3-8AE7-C1B74930D081}" type="datetimeFigureOut">
              <a:rPr lang="ru-RU" smtClean="0"/>
              <a:pPr/>
              <a:t>09.06.20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C9CA2-F959-4FD9-849F-AFAACA2706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119527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20A2F-5D7D-48E3-8AE7-C1B74930D081}" type="datetimeFigureOut">
              <a:rPr lang="ru-RU" smtClean="0"/>
              <a:pPr/>
              <a:t>09.06.20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C9CA2-F959-4FD9-849F-AFAACA2706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26796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20A2F-5D7D-48E3-8AE7-C1B74930D081}" type="datetimeFigureOut">
              <a:rPr lang="ru-RU" smtClean="0"/>
              <a:pPr/>
              <a:t>09.06.20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C9CA2-F959-4FD9-849F-AFAACA2706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499836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20A2F-5D7D-48E3-8AE7-C1B74930D081}" type="datetimeFigureOut">
              <a:rPr lang="ru-RU" smtClean="0"/>
              <a:pPr/>
              <a:t>09.06.20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C9CA2-F959-4FD9-849F-AFAACA2706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398460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20A2F-5D7D-48E3-8AE7-C1B74930D081}" type="datetimeFigureOut">
              <a:rPr lang="ru-RU" smtClean="0"/>
              <a:pPr/>
              <a:t>09.06.20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C9CA2-F959-4FD9-849F-AFAACA2706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372896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20A2F-5D7D-48E3-8AE7-C1B74930D081}" type="datetimeFigureOut">
              <a:rPr lang="ru-RU" smtClean="0"/>
              <a:pPr/>
              <a:t>09.06.20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C9CA2-F959-4FD9-849F-AFAACA2706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71615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20A2F-5D7D-48E3-8AE7-C1B74930D081}" type="datetimeFigureOut">
              <a:rPr lang="ru-RU" smtClean="0"/>
              <a:pPr/>
              <a:t>09.06.20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C9CA2-F959-4FD9-849F-AFAACA2706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17643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20A2F-5D7D-48E3-8AE7-C1B74930D081}" type="datetimeFigureOut">
              <a:rPr lang="ru-RU" smtClean="0"/>
              <a:pPr/>
              <a:t>09.06.20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C9CA2-F959-4FD9-849F-AFAACA2706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875963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B20A2F-5D7D-48E3-8AE7-C1B74930D081}" type="datetimeFigureOut">
              <a:rPr lang="ru-RU" smtClean="0"/>
              <a:pPr/>
              <a:t>09.06.20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989C9CA2-F959-4FD9-849F-AFAACA2706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46768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92947"/>
            <a:ext cx="10515600" cy="139257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dirty="0" smtClean="0">
                <a:solidFill>
                  <a:srgbClr val="7030A0"/>
                </a:solidFill>
              </a:rPr>
              <a:t>Тема самообразования: </a:t>
            </a:r>
            <a:br>
              <a:rPr lang="ru-RU" sz="3100" b="1" dirty="0" smtClean="0">
                <a:solidFill>
                  <a:srgbClr val="7030A0"/>
                </a:solidFill>
              </a:rPr>
            </a:br>
            <a:r>
              <a:rPr lang="ru-RU" sz="3100" b="1" dirty="0" smtClean="0">
                <a:solidFill>
                  <a:srgbClr val="7030A0"/>
                </a:solidFill>
              </a:rPr>
              <a:t>«Формирование </a:t>
            </a:r>
            <a:r>
              <a:rPr lang="ru-RU" sz="3100" b="1" dirty="0" smtClean="0">
                <a:solidFill>
                  <a:srgbClr val="7030A0"/>
                </a:solidFill>
              </a:rPr>
              <a:t>элементарных математических представлений с использованием </a:t>
            </a:r>
            <a:br>
              <a:rPr lang="ru-RU" sz="3100" b="1" dirty="0" smtClean="0">
                <a:solidFill>
                  <a:srgbClr val="7030A0"/>
                </a:solidFill>
              </a:rPr>
            </a:br>
            <a:r>
              <a:rPr lang="ru-RU" sz="3100" b="1" dirty="0" smtClean="0">
                <a:solidFill>
                  <a:srgbClr val="7030A0"/>
                </a:solidFill>
              </a:rPr>
              <a:t>дидактических </a:t>
            </a:r>
            <a:r>
              <a:rPr lang="ru-RU" sz="3100" b="1" dirty="0" smtClean="0">
                <a:solidFill>
                  <a:srgbClr val="7030A0"/>
                </a:solidFill>
              </a:rPr>
              <a:t>игр»</a:t>
            </a:r>
            <a:r>
              <a:rPr lang="en-US" b="1" dirty="0" smtClean="0">
                <a:solidFill>
                  <a:srgbClr val="7030A0"/>
                </a:solidFill>
              </a:rPr>
              <a:t/>
            </a:r>
            <a:br>
              <a:rPr lang="en-US" b="1" dirty="0" smtClean="0">
                <a:solidFill>
                  <a:srgbClr val="7030A0"/>
                </a:solidFill>
              </a:rPr>
            </a:br>
            <a:r>
              <a:rPr lang="ru-RU" sz="3100" b="1" dirty="0" smtClean="0">
                <a:solidFill>
                  <a:srgbClr val="00B050"/>
                </a:solidFill>
              </a:rPr>
              <a:t>Воспитатель </a:t>
            </a:r>
            <a:r>
              <a:rPr lang="ru-RU" sz="3100" b="1" dirty="0" err="1" smtClean="0">
                <a:solidFill>
                  <a:srgbClr val="00B050"/>
                </a:solidFill>
              </a:rPr>
              <a:t>Ларькина</a:t>
            </a:r>
            <a:r>
              <a:rPr lang="ru-RU" sz="3100" b="1" dirty="0" smtClean="0">
                <a:solidFill>
                  <a:srgbClr val="00B050"/>
                </a:solidFill>
              </a:rPr>
              <a:t> Ольга Юрьевна</a:t>
            </a:r>
            <a:endParaRPr lang="ru-RU" sz="3100" b="1" dirty="0">
              <a:solidFill>
                <a:srgbClr val="00B05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90168" y="1876845"/>
            <a:ext cx="6733716" cy="4638782"/>
          </a:xfrm>
        </p:spPr>
      </p:pic>
    </p:spTree>
    <p:extLst>
      <p:ext uri="{BB962C8B-B14F-4D97-AF65-F5344CB8AC3E}">
        <p14:creationId xmlns:p14="http://schemas.microsoft.com/office/powerpoint/2010/main" xmlns="" val="12380631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259" y="5276850"/>
            <a:ext cx="8596668" cy="1320800"/>
          </a:xfrm>
        </p:spPr>
        <p:txBody>
          <a:bodyPr>
            <a:normAutofit fontScale="90000"/>
          </a:bodyPr>
          <a:lstStyle/>
          <a:p>
            <a:r>
              <a:rPr lang="ru-RU" b="1" i="1" dirty="0">
                <a:solidFill>
                  <a:srgbClr val="00B050"/>
                </a:solidFill>
              </a:rPr>
              <a:t>«Без игры нет, и не может быть полноценного умственного развития.»</a:t>
            </a:r>
            <a:br>
              <a:rPr lang="ru-RU" b="1" i="1" dirty="0">
                <a:solidFill>
                  <a:srgbClr val="00B050"/>
                </a:solidFill>
              </a:rPr>
            </a:br>
            <a:r>
              <a:rPr lang="ru-RU" dirty="0">
                <a:solidFill>
                  <a:srgbClr val="90C226"/>
                </a:solidFill>
              </a:rPr>
              <a:t>                                   </a:t>
            </a:r>
            <a:r>
              <a:rPr lang="ru-RU" dirty="0" err="1">
                <a:solidFill>
                  <a:srgbClr val="002060"/>
                </a:solidFill>
              </a:rPr>
              <a:t>В.А.Сухомлинский</a:t>
            </a:r>
            <a:endParaRPr lang="ru-RU" dirty="0"/>
          </a:p>
        </p:txBody>
      </p:sp>
      <p:pic>
        <p:nvPicPr>
          <p:cNvPr id="2050" name="Picture 2" descr="https://sun9-23.userapi.com/xMBtJHb85N3JBtEeluMTFI5xW9JCabZE6H7STQ/Z_ZNC4TeQ_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11352" y="0"/>
            <a:ext cx="4029075" cy="537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182070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0551" y="0"/>
            <a:ext cx="8734424" cy="685800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Цель</a:t>
            </a:r>
            <a:r>
              <a:rPr lang="ru-RU" sz="2400" dirty="0" smtClean="0">
                <a:solidFill>
                  <a:srgbClr val="002060"/>
                </a:solidFill>
              </a:rPr>
              <a:t>:</a:t>
            </a:r>
            <a:r>
              <a:rPr lang="ru-RU" sz="2400" dirty="0" smtClean="0"/>
              <a:t> </a:t>
            </a:r>
            <a:r>
              <a:rPr lang="ru-RU" sz="2400" dirty="0" smtClean="0">
                <a:solidFill>
                  <a:srgbClr val="0070C0"/>
                </a:solidFill>
              </a:rPr>
              <a:t>повысить свой педагогический и </a:t>
            </a:r>
            <a:r>
              <a:rPr lang="ru-RU" sz="2400" dirty="0" err="1" smtClean="0">
                <a:solidFill>
                  <a:srgbClr val="0070C0"/>
                </a:solidFill>
              </a:rPr>
              <a:t>теоритический</a:t>
            </a:r>
            <a:r>
              <a:rPr lang="ru-RU" sz="2400" dirty="0" smtClean="0">
                <a:solidFill>
                  <a:srgbClr val="0070C0"/>
                </a:solidFill>
              </a:rPr>
              <a:t> уровень и компетентность по вопросу формирования элементарных математических представлений у дошкольников через игровые приёмы.</a:t>
            </a:r>
            <a:br>
              <a:rPr lang="ru-RU" sz="2400" dirty="0" smtClean="0">
                <a:solidFill>
                  <a:srgbClr val="0070C0"/>
                </a:solidFill>
              </a:rPr>
            </a:br>
            <a:r>
              <a:rPr lang="ru-RU" sz="2400" dirty="0" smtClean="0">
                <a:solidFill>
                  <a:srgbClr val="0070C0"/>
                </a:solidFill>
              </a:rPr>
              <a:t/>
            </a:r>
            <a:br>
              <a:rPr lang="ru-RU" sz="2400" dirty="0" smtClean="0">
                <a:solidFill>
                  <a:srgbClr val="0070C0"/>
                </a:solidFill>
              </a:rPr>
            </a:br>
            <a:r>
              <a:rPr lang="ru-RU" sz="2400" b="1" dirty="0" smtClean="0">
                <a:solidFill>
                  <a:srgbClr val="002060"/>
                </a:solidFill>
              </a:rPr>
              <a:t>Задачи: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b="1" dirty="0" smtClean="0">
                <a:solidFill>
                  <a:srgbClr val="00B050"/>
                </a:solidFill>
              </a:rPr>
              <a:t>-изучить и обобщить педагогическую и методическую литературу по теме;</a:t>
            </a:r>
            <a:br>
              <a:rPr lang="ru-RU" sz="2400" b="1" dirty="0" smtClean="0">
                <a:solidFill>
                  <a:srgbClr val="00B050"/>
                </a:solidFill>
              </a:rPr>
            </a:br>
            <a:r>
              <a:rPr lang="ru-RU" sz="2400" b="1" dirty="0" smtClean="0">
                <a:solidFill>
                  <a:srgbClr val="00B050"/>
                </a:solidFill>
              </a:rPr>
              <a:t>-</a:t>
            </a:r>
            <a:r>
              <a:rPr lang="ru-RU" sz="2400" b="1" dirty="0" err="1" smtClean="0">
                <a:solidFill>
                  <a:srgbClr val="00B050"/>
                </a:solidFill>
              </a:rPr>
              <a:t>разроботать</a:t>
            </a:r>
            <a:r>
              <a:rPr lang="ru-RU" sz="2400" b="1" dirty="0" smtClean="0">
                <a:solidFill>
                  <a:srgbClr val="00B050"/>
                </a:solidFill>
              </a:rPr>
              <a:t> и подобрать дидактические игры, задания игрового содержания по развитию математических представлений у детей;</a:t>
            </a:r>
            <a:br>
              <a:rPr lang="ru-RU" sz="2400" b="1" dirty="0" smtClean="0">
                <a:solidFill>
                  <a:srgbClr val="00B050"/>
                </a:solidFill>
              </a:rPr>
            </a:br>
            <a:r>
              <a:rPr lang="ru-RU" sz="2400" b="1" dirty="0" smtClean="0">
                <a:solidFill>
                  <a:srgbClr val="00B050"/>
                </a:solidFill>
              </a:rPr>
              <a:t>-повысить компетентность родителей в значимости дидактических игр по математике для детей</a:t>
            </a:r>
            <a:br>
              <a:rPr lang="ru-RU" sz="2400" b="1" dirty="0" smtClean="0">
                <a:solidFill>
                  <a:srgbClr val="00B050"/>
                </a:solidFill>
              </a:rPr>
            </a:br>
            <a:r>
              <a:rPr lang="ru-RU" sz="2400" b="1" dirty="0" smtClean="0">
                <a:solidFill>
                  <a:srgbClr val="00B050"/>
                </a:solidFill>
              </a:rPr>
              <a:t/>
            </a:r>
            <a:br>
              <a:rPr lang="ru-RU" sz="2400" b="1" dirty="0" smtClean="0">
                <a:solidFill>
                  <a:srgbClr val="00B050"/>
                </a:solidFill>
              </a:rPr>
            </a:br>
            <a:r>
              <a:rPr lang="ru-RU" sz="2400" b="1" dirty="0" smtClean="0">
                <a:solidFill>
                  <a:srgbClr val="002060"/>
                </a:solidFill>
              </a:rPr>
              <a:t>Предполагаемый результат: </a:t>
            </a:r>
            <a:r>
              <a:rPr lang="ru-RU" sz="2400" dirty="0" smtClean="0">
                <a:solidFill>
                  <a:srgbClr val="7030A0"/>
                </a:solidFill>
              </a:rPr>
              <a:t>Использование игровых приемов способствует повышению уровня </a:t>
            </a:r>
            <a:r>
              <a:rPr lang="ru-RU" sz="2400" dirty="0" err="1" smtClean="0">
                <a:solidFill>
                  <a:srgbClr val="7030A0"/>
                </a:solidFill>
              </a:rPr>
              <a:t>сформированости</a:t>
            </a:r>
            <a:r>
              <a:rPr lang="ru-RU" sz="2400" dirty="0" smtClean="0">
                <a:solidFill>
                  <a:srgbClr val="7030A0"/>
                </a:solidFill>
              </a:rPr>
              <a:t> элементарных математических представлений у дошкольников</a:t>
            </a:r>
            <a:endParaRPr lang="ru-RU" sz="24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58836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057091" cy="54864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-Игры –путешествия </a:t>
            </a:r>
            <a:r>
              <a:rPr lang="ru-RU" sz="3100" i="1" dirty="0" smtClean="0">
                <a:solidFill>
                  <a:srgbClr val="00B0F0"/>
                </a:solidFill>
              </a:rPr>
              <a:t>(Пр.: «Путешествие в страну Математики»);</a:t>
            </a:r>
            <a:br>
              <a:rPr lang="ru-RU" sz="3100" i="1" dirty="0" smtClean="0">
                <a:solidFill>
                  <a:srgbClr val="00B0F0"/>
                </a:solidFill>
              </a:rPr>
            </a:br>
            <a:r>
              <a:rPr lang="ru-RU" sz="3100" i="1" dirty="0" smtClean="0">
                <a:solidFill>
                  <a:srgbClr val="00B0F0"/>
                </a:solidFill>
              </a:rPr>
              <a:t/>
            </a:r>
            <a:br>
              <a:rPr lang="ru-RU" sz="3100" i="1" dirty="0" smtClean="0">
                <a:solidFill>
                  <a:srgbClr val="00B0F0"/>
                </a:solidFill>
              </a:rPr>
            </a:br>
            <a:r>
              <a:rPr lang="ru-RU" b="1" dirty="0" smtClean="0">
                <a:solidFill>
                  <a:srgbClr val="7030A0"/>
                </a:solidFill>
              </a:rPr>
              <a:t>-Игры – соревнования </a:t>
            </a:r>
            <a:r>
              <a:rPr lang="ru-RU" sz="3100" i="1" dirty="0" smtClean="0">
                <a:solidFill>
                  <a:srgbClr val="00B0F0"/>
                </a:solidFill>
              </a:rPr>
              <a:t>(ПР.: «Крестики-нолики»);</a:t>
            </a:r>
            <a:br>
              <a:rPr lang="ru-RU" sz="3100" i="1" dirty="0" smtClean="0">
                <a:solidFill>
                  <a:srgbClr val="00B0F0"/>
                </a:solidFill>
              </a:rPr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b="1" dirty="0" smtClean="0">
                <a:solidFill>
                  <a:srgbClr val="7030A0"/>
                </a:solidFill>
              </a:rPr>
              <a:t>-Сюжетно-ролевые игры </a:t>
            </a:r>
            <a:r>
              <a:rPr lang="ru-RU" i="1" dirty="0" smtClean="0">
                <a:solidFill>
                  <a:srgbClr val="00B0F0"/>
                </a:solidFill>
              </a:rPr>
              <a:t>(</a:t>
            </a:r>
            <a:r>
              <a:rPr lang="ru-RU" sz="2800" i="1" dirty="0" smtClean="0">
                <a:solidFill>
                  <a:srgbClr val="00B0F0"/>
                </a:solidFill>
              </a:rPr>
              <a:t>Пр.: «Магазин»);</a:t>
            </a:r>
            <a:br>
              <a:rPr lang="ru-RU" sz="2800" i="1" dirty="0" smtClean="0">
                <a:solidFill>
                  <a:srgbClr val="00B0F0"/>
                </a:solidFill>
              </a:rPr>
            </a:br>
            <a:r>
              <a:rPr lang="ru-RU" i="1" dirty="0" smtClean="0">
                <a:solidFill>
                  <a:srgbClr val="00B0F0"/>
                </a:solidFill>
              </a:rPr>
              <a:t/>
            </a:r>
            <a:br>
              <a:rPr lang="ru-RU" i="1" dirty="0" smtClean="0">
                <a:solidFill>
                  <a:srgbClr val="00B0F0"/>
                </a:solidFill>
              </a:rPr>
            </a:br>
            <a:r>
              <a:rPr lang="ru-RU" b="1" dirty="0" smtClean="0">
                <a:solidFill>
                  <a:srgbClr val="7030A0"/>
                </a:solidFill>
              </a:rPr>
              <a:t>-Настольные дидактические игры </a:t>
            </a:r>
            <a:r>
              <a:rPr lang="ru-RU" sz="2800" i="1" dirty="0" smtClean="0">
                <a:solidFill>
                  <a:srgbClr val="00B0F0"/>
                </a:solidFill>
              </a:rPr>
              <a:t>(фабричные, а также сделанные своими руками);</a:t>
            </a:r>
            <a:br>
              <a:rPr lang="ru-RU" sz="2800" i="1" dirty="0" smtClean="0">
                <a:solidFill>
                  <a:srgbClr val="00B0F0"/>
                </a:solidFill>
              </a:rPr>
            </a:br>
            <a:r>
              <a:rPr lang="ru-RU" sz="2800" i="1" dirty="0" smtClean="0">
                <a:solidFill>
                  <a:srgbClr val="00B0F0"/>
                </a:solidFill>
              </a:rPr>
              <a:t/>
            </a:r>
            <a:br>
              <a:rPr lang="ru-RU" sz="2800" i="1" dirty="0" smtClean="0">
                <a:solidFill>
                  <a:srgbClr val="00B0F0"/>
                </a:solidFill>
              </a:rPr>
            </a:br>
            <a:r>
              <a:rPr lang="ru-RU" b="1" dirty="0" smtClean="0">
                <a:solidFill>
                  <a:srgbClr val="7030A0"/>
                </a:solidFill>
              </a:rPr>
              <a:t>-Занимательные задачки</a:t>
            </a:r>
            <a:endParaRPr lang="ru-RU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99559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sun3-13.userapi.com/wlKGLNCYNHSNXrOJRRkRb3wgjSNkoaL7LNQxXA/Ebo0dLgWS1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19030" y="3252870"/>
            <a:ext cx="3114178" cy="4152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sun3-11.userapi.com/kFEbt-UBfHaRrq9WCt90AwbS8SCP_6S85XbB1Q/VVhkKTD12m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2523" y="830011"/>
            <a:ext cx="3374233" cy="4498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sun3-12.userapi.com/T4Cs6bPM1qFRp1TBF3xdLNz0ruUrg-m5NgkW1A/-lyjokVgUTw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8408733" y="-540468"/>
            <a:ext cx="3242801" cy="4323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sun3-13.userapi.com/4pcqFhYul0jSAOdOFqReujWzEzHLgsULEytj_A/wMdPy0roiG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08877" y="-495085"/>
            <a:ext cx="3053258" cy="4071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sun3-12.userapi.com/e38maW6muzFWSuojOyylzCjrqlWVWZ8vbhDHRw/Zm2yD_l-WKo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8407124" y="3085997"/>
            <a:ext cx="3233145" cy="4310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89510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5409" y="1104899"/>
            <a:ext cx="8285691" cy="4371975"/>
          </a:xfrm>
        </p:spPr>
        <p:txBody>
          <a:bodyPr>
            <a:noAutofit/>
          </a:bodyPr>
          <a:lstStyle/>
          <a:p>
            <a:pPr algn="ctr"/>
            <a:r>
              <a:rPr lang="ru-RU" sz="8800" i="1" dirty="0" smtClean="0">
                <a:solidFill>
                  <a:srgbClr val="00B050"/>
                </a:solidFill>
              </a:rPr>
              <a:t>Спасибо </a:t>
            </a:r>
            <a:br>
              <a:rPr lang="ru-RU" sz="8800" i="1" dirty="0" smtClean="0">
                <a:solidFill>
                  <a:srgbClr val="00B050"/>
                </a:solidFill>
              </a:rPr>
            </a:br>
            <a:r>
              <a:rPr lang="ru-RU" sz="8800" i="1" dirty="0" smtClean="0">
                <a:solidFill>
                  <a:srgbClr val="00B050"/>
                </a:solidFill>
              </a:rPr>
              <a:t>за </a:t>
            </a:r>
            <a:br>
              <a:rPr lang="ru-RU" sz="8800" i="1" dirty="0" smtClean="0">
                <a:solidFill>
                  <a:srgbClr val="00B050"/>
                </a:solidFill>
              </a:rPr>
            </a:br>
            <a:r>
              <a:rPr lang="ru-RU" sz="8800" i="1" dirty="0" smtClean="0">
                <a:solidFill>
                  <a:srgbClr val="00B050"/>
                </a:solidFill>
              </a:rPr>
              <a:t>внимание</a:t>
            </a:r>
            <a:endParaRPr lang="ru-RU" sz="8800" i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30217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60</TotalTime>
  <Words>52</Words>
  <Application>Microsoft Office PowerPoint</Application>
  <PresentationFormat>Произвольный</PresentationFormat>
  <Paragraphs>5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Грань</vt:lpstr>
      <vt:lpstr>Тема самообразования:  «Формирование элементарных математических представлений с использованием  дидактических игр» Воспитатель Ларькина Ольга Юрьевна</vt:lpstr>
      <vt:lpstr>«Без игры нет, и не может быть полноценного умственного развития.»                                    В.А.Сухомлинский</vt:lpstr>
      <vt:lpstr>Цель: повысить свой педагогический и теоритический уровень и компетентность по вопросу формирования элементарных математических представлений у дошкольников через игровые приёмы.  Задачи: -изучить и обобщить педагогическую и методическую литературу по теме; -разроботать и подобрать дидактические игры, задания игрового содержания по развитию математических представлений у детей; -повысить компетентность родителей в значимости дидактических игр по математике для детей  Предполагаемый результат: Использование игровых приемов способствует повышению уровня сформированости элементарных математических представлений у дошкольников</vt:lpstr>
      <vt:lpstr>-Игры –путешествия (Пр.: «Путешествие в страну Математики»);  -Игры – соревнования (ПР.: «Крестики-нолики»);  -Сюжетно-ролевые игры (Пр.: «Магазин»);  -Настольные дидактические игры (фабричные, а также сделанные своими руками);  -Занимательные задачки</vt:lpstr>
      <vt:lpstr>Слайд 5</vt:lpstr>
      <vt:lpstr>Спасибо  за  внимание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Формирование элементарных математических представлений с использованием  дидактических игр</dc:title>
  <dc:creator>Артём Ларькин</dc:creator>
  <cp:lastModifiedBy>1</cp:lastModifiedBy>
  <cp:revision>8</cp:revision>
  <dcterms:created xsi:type="dcterms:W3CDTF">2020-06-03T15:56:59Z</dcterms:created>
  <dcterms:modified xsi:type="dcterms:W3CDTF">2020-06-09T08:01:24Z</dcterms:modified>
</cp:coreProperties>
</file>