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8"/>
  </p:notesMasterIdLst>
  <p:sldIdLst>
    <p:sldId id="256" r:id="rId2"/>
    <p:sldId id="281" r:id="rId3"/>
    <p:sldId id="258" r:id="rId4"/>
    <p:sldId id="257" r:id="rId5"/>
    <p:sldId id="259" r:id="rId6"/>
    <p:sldId id="294" r:id="rId7"/>
    <p:sldId id="295" r:id="rId8"/>
    <p:sldId id="286" r:id="rId9"/>
    <p:sldId id="287" r:id="rId10"/>
    <p:sldId id="288" r:id="rId11"/>
    <p:sldId id="289" r:id="rId12"/>
    <p:sldId id="292" r:id="rId13"/>
    <p:sldId id="290" r:id="rId14"/>
    <p:sldId id="291" r:id="rId15"/>
    <p:sldId id="293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5" d="100"/>
          <a:sy n="65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BCCBCB-7EB6-4852-BA97-5B834AD9C3B9}" type="datetimeFigureOut">
              <a:rPr lang="ru-RU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9DDCE-5420-49A5-8DD7-BE237FAA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B9DAC4-9582-4AB3-90F9-D24332AE09D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55151-01B5-47E5-9AED-7E4D991849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1D660-D7C6-4318-9DC7-0B310CBDB80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AF151-F0DA-428A-97A3-5634BEDD141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AF151-F0DA-428A-97A3-5634BEDD141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AF151-F0DA-428A-97A3-5634BEDD141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316A8-770E-45E5-BB97-9BAC7DF93985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463E3-B2F6-4134-AC17-E06AD75AE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3AB40-FB07-47FD-9E01-90B2E2DA0BA6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E8B35-A2CF-4E0E-8257-8B066CA48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82CCE-229E-49A1-8514-8DF81493FCFA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17C7-5E54-4B77-B97E-FE6FBB195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C23E3-24B6-4B9C-8A98-2A7555DC8551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1854F-DD15-4C5C-8481-B0658CA42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80586-24AD-4134-BFBA-6A33E1BD1E59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00631-1DD8-47DA-A5DD-F686D6C77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F9D71-D37A-4EF8-A560-50E7274E8C79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C4458-63E0-465F-85F2-78D1C71CF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75F0D-563A-4209-83D8-E9A570FE87D2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E92C-0161-4255-A646-1C9AA7E181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733EF-07F0-4C30-BFC8-6E3E92AEDE12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19A0F-4D2D-451D-824A-B9488191B4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7D836-7D86-48DE-9161-DBE28BA5275A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FBF72-1AFC-4473-BFEC-2EB2B7917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C4C02-B6D9-46F1-AB17-1554DBED7059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C8C65-1235-4414-97F2-A6FE180D08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F08EB-3950-47ED-B5C9-3FB123DDECA1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D1A7966-09DC-4DD9-B596-AA7B49AC4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2CDF6F-701A-480A-9199-0F27A499314A}" type="datetimeFigureOut">
              <a:rPr lang="ru-RU" smtClean="0"/>
              <a:pPr>
                <a:defRPr/>
              </a:pPr>
              <a:t>04.08.2022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64D8FE-BB23-4DC5-8231-B473D1B98C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52nsergi.tvoysadik.ru/?section_id=22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0600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Организация питания 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в МКДОУ детском саду № 52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373688"/>
            <a:ext cx="4030662" cy="7191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ru-RU" smtClean="0">
              <a:latin typeface="Garamond" pitchFamily="18" charset="0"/>
            </a:endParaRPr>
          </a:p>
          <a:p>
            <a:pPr eaLnBrk="1" hangingPunct="1"/>
            <a:r>
              <a:rPr lang="ru-RU" smtClean="0">
                <a:latin typeface="Garamond" pitchFamily="18" charset="0"/>
              </a:rPr>
              <a:t>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8024" y="4221088"/>
            <a:ext cx="40719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</a:rPr>
              <a:t>Презентацию </a:t>
            </a:r>
            <a:r>
              <a:rPr lang="ru-RU" b="1" i="1" dirty="0" smtClean="0">
                <a:latin typeface="Times New Roman" pitchFamily="18" charset="0"/>
              </a:rPr>
              <a:t>подготовили</a:t>
            </a:r>
            <a:endParaRPr lang="ru-RU" b="1" i="1" dirty="0">
              <a:latin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Заведующий </a:t>
            </a:r>
            <a:endParaRPr lang="ru-RU" b="1" i="1" dirty="0">
              <a:latin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Королева Татьяна Александровна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Старший воспитатель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Кулик Юлия </a:t>
            </a:r>
            <a:r>
              <a:rPr lang="ru-RU" b="1" i="1" dirty="0" smtClean="0">
                <a:latin typeface="Times New Roman" pitchFamily="18" charset="0"/>
              </a:rPr>
              <a:t>Николаевна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2022 год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 детский сад № 52 </a:t>
            </a:r>
            <a:r>
              <a:rPr lang="ru-RU" sz="2000" dirty="0" err="1" smtClean="0">
                <a:solidFill>
                  <a:schemeClr val="bg1"/>
                </a:solidFill>
              </a:rPr>
              <a:t>пгт</a:t>
            </a:r>
            <a:r>
              <a:rPr lang="ru-RU" sz="2000" dirty="0" smtClean="0">
                <a:solidFill>
                  <a:schemeClr val="bg1"/>
                </a:solidFill>
              </a:rPr>
              <a:t>. Дружинино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</a:rPr>
              <a:t>623060, Свердловская область, </a:t>
            </a:r>
            <a:r>
              <a:rPr lang="ru-RU" sz="1600" b="1" u="sng" dirty="0" err="1" smtClean="0">
                <a:solidFill>
                  <a:schemeClr val="bg1"/>
                </a:solidFill>
              </a:rPr>
              <a:t>Нижнесергинский</a:t>
            </a:r>
            <a:r>
              <a:rPr lang="ru-RU" sz="1600" b="1" u="sng" dirty="0" smtClean="0">
                <a:solidFill>
                  <a:schemeClr val="bg1"/>
                </a:solidFill>
              </a:rPr>
              <a:t> район </a:t>
            </a:r>
            <a:r>
              <a:rPr lang="ru-RU" sz="1600" b="1" u="sng" dirty="0" err="1" smtClean="0">
                <a:solidFill>
                  <a:schemeClr val="bg1"/>
                </a:solidFill>
              </a:rPr>
              <a:t>пгт</a:t>
            </a:r>
            <a:r>
              <a:rPr lang="ru-RU" sz="1600" b="1" u="sng" dirty="0" smtClean="0">
                <a:solidFill>
                  <a:schemeClr val="bg1"/>
                </a:solidFill>
              </a:rPr>
              <a:t>. Дружинино. Железнодорожников 7а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6371" t="29717" r="6991" b="26114"/>
          <a:stretch>
            <a:fillRect/>
          </a:stretch>
        </p:blipFill>
        <p:spPr bwMode="auto">
          <a:xfrm rot="5400000">
            <a:off x="5059011" y="2773012"/>
            <a:ext cx="5910196" cy="22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7386" t="22004" r="15067" b="3545"/>
          <a:stretch>
            <a:fillRect/>
          </a:stretch>
        </p:blipFill>
        <p:spPr bwMode="auto">
          <a:xfrm rot="10800000">
            <a:off x="0" y="3047394"/>
            <a:ext cx="5292081" cy="38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95600" y="5334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Режим питания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27584" y="1052736"/>
            <a:ext cx="5715000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</a:t>
            </a:r>
            <a:r>
              <a:rPr lang="ru-RU" sz="2800" b="1" dirty="0" smtClean="0"/>
              <a:t>8.00</a:t>
            </a:r>
            <a:r>
              <a:rPr lang="ru-RU" sz="2800" b="1" dirty="0"/>
              <a:t> - </a:t>
            </a:r>
            <a:r>
              <a:rPr lang="ru-RU" sz="2800" b="1" dirty="0" smtClean="0"/>
              <a:t>9.00</a:t>
            </a:r>
            <a:r>
              <a:rPr lang="ru-RU" sz="2800" b="1" dirty="0"/>
              <a:t>     </a:t>
            </a:r>
            <a:r>
              <a:rPr lang="ru-RU" sz="2800" b="1" dirty="0" smtClean="0"/>
              <a:t> </a:t>
            </a:r>
            <a:r>
              <a:rPr lang="ru-RU" sz="2800" b="1" dirty="0"/>
              <a:t> завтрак        </a:t>
            </a:r>
          </a:p>
          <a:p>
            <a:r>
              <a:rPr lang="ru-RU" sz="2800" b="1" dirty="0" smtClean="0"/>
              <a:t>10.00 – 10.30</a:t>
            </a:r>
            <a:r>
              <a:rPr lang="ru-RU" sz="2800" b="1" dirty="0"/>
              <a:t>   второй завтрак </a:t>
            </a:r>
          </a:p>
          <a:p>
            <a:r>
              <a:rPr lang="ru-RU" sz="2800" b="1" dirty="0" smtClean="0"/>
              <a:t>11.00 </a:t>
            </a:r>
            <a:r>
              <a:rPr lang="ru-RU" sz="2800" b="1" dirty="0"/>
              <a:t>- </a:t>
            </a:r>
            <a:r>
              <a:rPr lang="ru-RU" sz="2800" b="1" dirty="0" smtClean="0"/>
              <a:t>12.00</a:t>
            </a:r>
            <a:r>
              <a:rPr lang="ru-RU" sz="2800" b="1" dirty="0"/>
              <a:t>    обед           </a:t>
            </a:r>
          </a:p>
          <a:p>
            <a:r>
              <a:rPr lang="ru-RU" sz="2800" b="1" dirty="0" smtClean="0"/>
              <a:t>14.50-15-30</a:t>
            </a:r>
            <a:r>
              <a:rPr lang="ru-RU" sz="2800" b="1" dirty="0"/>
              <a:t>      полдник</a:t>
            </a:r>
          </a:p>
          <a:p>
            <a:r>
              <a:rPr lang="ru-RU" sz="2800" b="1" dirty="0"/>
              <a:t>                               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общая папка\IMG-20220804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140968"/>
            <a:ext cx="4956043" cy="37170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492088" cy="46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3400" y="152400"/>
            <a:ext cx="806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Подготовка групповой комнаты к приему пищи: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111552" y="4549676"/>
            <a:ext cx="4032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400" b="1" dirty="0">
                <a:solidFill>
                  <a:schemeClr val="tx2"/>
                </a:solidFill>
              </a:rPr>
              <a:t>обстановки спокойного общения, настраивающего детей на еду</a:t>
            </a:r>
            <a:r>
              <a:rPr lang="ru-RU" sz="2400" b="1" dirty="0" smtClean="0">
                <a:solidFill>
                  <a:schemeClr val="tx2"/>
                </a:solidFill>
              </a:rPr>
              <a:t>;</a:t>
            </a:r>
          </a:p>
          <a:p>
            <a:pPr>
              <a:buFontTx/>
              <a:buChar char="•"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99592" y="980728"/>
            <a:ext cx="3707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Организация культурно-гигиенических навыков</a:t>
            </a:r>
            <a:r>
              <a:rPr lang="ru-RU" sz="2400" b="1" dirty="0" smtClean="0">
                <a:solidFill>
                  <a:schemeClr val="tx2"/>
                </a:solidFill>
              </a:rPr>
              <a:t>;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3400" y="152400"/>
            <a:ext cx="806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Подготовка групповой комнаты к приему пищи: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6858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Сервировка </a:t>
            </a:r>
            <a:r>
              <a:rPr lang="ru-RU" sz="2400" b="1" dirty="0">
                <a:solidFill>
                  <a:schemeClr val="tx2"/>
                </a:solidFill>
              </a:rPr>
              <a:t>стола, дежурство;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Маркировка мебели в соответствии с ростовыми показателями.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289578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819" y="2204864"/>
            <a:ext cx="6204181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 общая папка\IMG-20220804-WA0001.jpg"/>
          <p:cNvPicPr>
            <a:picLocks noChangeAspect="1" noChangeArrowheads="1"/>
          </p:cNvPicPr>
          <p:nvPr/>
        </p:nvPicPr>
        <p:blipFill>
          <a:blip r:embed="rId2" cstate="print"/>
          <a:srcRect t="7163" b="15495"/>
          <a:stretch>
            <a:fillRect/>
          </a:stretch>
        </p:blipFill>
        <p:spPr bwMode="auto">
          <a:xfrm>
            <a:off x="5094000" y="2681536"/>
            <a:ext cx="4050000" cy="4176464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0"/>
            <a:ext cx="798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Формирование культурно-гигиенических навыков: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Мыть  руки  перед  едой с мылом;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Класть  пищу  в  рот  небольшими  кусочками  и  хорошо  ее  пережевывать;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Рот  и  руки  вытирать  бумажной  салфеткой;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После  окончания  еды  полоскать  рот.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User\Desktop\Фото общая папка\IMG-20220804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970330"/>
            <a:ext cx="4932041" cy="3699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Продолжать закреплять умение сохранять правильную позу во время еды;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Совершенствовать умение сервировать стол в соответствии с ситуацией (завтрак, обед, ужин</a:t>
            </a:r>
            <a:r>
              <a:rPr lang="ru-RU" sz="2400" b="1" dirty="0" smtClean="0">
                <a:solidFill>
                  <a:schemeClr val="tx2"/>
                </a:solidFill>
              </a:rPr>
              <a:t>);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52400"/>
            <a:ext cx="7985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Формирование норм столового этикета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 подготовительной группе</a:t>
            </a:r>
          </a:p>
        </p:txBody>
      </p:sp>
      <p:pic>
        <p:nvPicPr>
          <p:cNvPr id="3074" name="Picture 2" descr="C:\Users\User\Desktop\Фото общая папка\IMG-20220804-WA0002.jpg"/>
          <p:cNvPicPr>
            <a:picLocks noChangeAspect="1" noChangeArrowheads="1"/>
          </p:cNvPicPr>
          <p:nvPr/>
        </p:nvPicPr>
        <p:blipFill>
          <a:blip r:embed="rId2" cstate="print"/>
          <a:srcRect r="4725"/>
          <a:stretch>
            <a:fillRect/>
          </a:stretch>
        </p:blipFill>
        <p:spPr bwMode="auto">
          <a:xfrm>
            <a:off x="0" y="3140968"/>
            <a:ext cx="4721848" cy="371703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7" y="3140968"/>
            <a:ext cx="495604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5273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Совершенствовать </a:t>
            </a:r>
            <a:r>
              <a:rPr lang="ru-RU" sz="2400" b="1" dirty="0">
                <a:solidFill>
                  <a:schemeClr val="tx2"/>
                </a:solidFill>
              </a:rPr>
              <a:t>теоретические знания о том, что, как и чем едят и соответствующие практические навыки;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Совершенствовать навыки общения за столом;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Продолжать формировать эстетический вкус, упражнять в умении сервировать стол, используя результаты своей творческой продуктивной деятельности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52400"/>
            <a:ext cx="7985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Формирование норм столового этикета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 подготовительной группе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Здорового Вам питания!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8286750" cy="403244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700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700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</a:rPr>
              <a:t>При организации питания воспитанников МКДОУ детского сада № 52 соблюдаются требования, установленные: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-Нормативными правовыми актами Президента Российской Федерации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Нормативными актами Правительства Российской Федерации;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-Федеральными законами;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-Ведомственными нормативными актами;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Санитарно - эпидемиологическими правилами и нормативами;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документами вы можете ознакомиться на нашем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сате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перейдя по ссылке: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https://52nsergi.tvoysadik.ru/?section_id=228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5679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/>
                </a:solidFill>
              </a:rPr>
              <a:t>Правильное питание – это основа длительной и плодотворной жизни, залог здоровья, бодрости.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990099"/>
                </a:solidFill>
              </a:rPr>
              <a:t>Одна из главных задач, решаемых в детском саду, – это обеспечение конституционного права каждого ребенка на охрану его жизни и здоровья.</a:t>
            </a:r>
            <a:r>
              <a:rPr lang="ru-RU" sz="2400" b="1" dirty="0">
                <a:solidFill>
                  <a:srgbClr val="990099"/>
                </a:solidFill>
              </a:rPr>
              <a:t/>
            </a:r>
            <a:br>
              <a:rPr lang="ru-RU" sz="2400" b="1" dirty="0">
                <a:solidFill>
                  <a:srgbClr val="990099"/>
                </a:solidFill>
              </a:rPr>
            </a:br>
            <a:endParaRPr lang="ru-RU" sz="24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ownloads\abbo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10387013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Фото общая папка\03.08.2022\IMG-20220727-WA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общая папка\03.08.2022\IMG-20220727-WA0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29969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924944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/>
              <a:t> Весь цикл приготовления блюд происходит на пищеблоке. </a:t>
            </a:r>
          </a:p>
          <a:p>
            <a:endParaRPr lang="ru-RU" sz="16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Организация питания в детском саду:</a:t>
            </a:r>
          </a:p>
        </p:txBody>
      </p:sp>
      <p:pic>
        <p:nvPicPr>
          <p:cNvPr id="4098" name="Picture 2" descr="C:\Users\User\Desktop\Фото общая папка\03.08.2022\IMG-20220727-WA0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83004"/>
            <a:ext cx="4499993" cy="3374995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общая папка\03.08.2022\IMG-20220727-WA02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8011" y="3501008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/>
              <a:t>Имеется двадцатидневное перспективное меню.</a:t>
            </a:r>
          </a:p>
          <a:p>
            <a:pPr>
              <a:buFontTx/>
              <a:buChar char="•"/>
            </a:pPr>
            <a:r>
              <a:rPr lang="ru-RU" b="1" dirty="0" smtClean="0"/>
              <a:t> При составлении меню используется разработанная картотека блюд, что обеспечивает сбалансированность питания по белкам, жирам, углеводам.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Организация питания в детском саду: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871" t="12621" r="4750" b="9370"/>
          <a:stretch>
            <a:fillRect/>
          </a:stretch>
        </p:blipFill>
        <p:spPr bwMode="auto">
          <a:xfrm rot="10800000">
            <a:off x="971600" y="1700808"/>
            <a:ext cx="66464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/>
              <a:t>Готовая пища выдается только после снятия пробы </a:t>
            </a:r>
            <a:r>
              <a:rPr lang="ru-RU" b="1" dirty="0" err="1" smtClean="0"/>
              <a:t>бракеражной</a:t>
            </a:r>
            <a:r>
              <a:rPr lang="ru-RU" b="1" dirty="0" smtClean="0"/>
              <a:t> комиссией и соответствующей записью в журнале результатов оценки готовых блюд. </a:t>
            </a:r>
          </a:p>
          <a:p>
            <a:pPr>
              <a:buFontTx/>
              <a:buChar char="•"/>
            </a:pPr>
            <a:r>
              <a:rPr lang="ru-RU" b="1" dirty="0" smtClean="0"/>
              <a:t> Организация питания постоянно находится под контролем администрации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Организация питания в детском саду: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0669"/>
          <a:stretch>
            <a:fillRect/>
          </a:stretch>
        </p:blipFill>
        <p:spPr bwMode="auto">
          <a:xfrm rot="5400000">
            <a:off x="-696511" y="2541335"/>
            <a:ext cx="4221088" cy="28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6990" r="6001"/>
          <a:stretch>
            <a:fillRect/>
          </a:stretch>
        </p:blipFill>
        <p:spPr bwMode="auto">
          <a:xfrm rot="10800000">
            <a:off x="2987824" y="1700808"/>
            <a:ext cx="30073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r="7480" b="4000"/>
          <a:stretch>
            <a:fillRect/>
          </a:stretch>
        </p:blipFill>
        <p:spPr bwMode="auto">
          <a:xfrm rot="10800000">
            <a:off x="2915816" y="4448414"/>
            <a:ext cx="3096344" cy="240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 l="3001" t="11990" b="8001"/>
          <a:stretch>
            <a:fillRect/>
          </a:stretch>
        </p:blipFill>
        <p:spPr bwMode="auto">
          <a:xfrm rot="5400000">
            <a:off x="5357127" y="2715881"/>
            <a:ext cx="41903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66800" y="152400"/>
            <a:ext cx="761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Организация питания в детском саду: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838200"/>
            <a:ext cx="84478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/>
              <a:t> </a:t>
            </a:r>
            <a:r>
              <a:rPr lang="ru-RU" sz="2000" b="1" dirty="0"/>
              <a:t>В детском саду организовано 4-х разовое питание.</a:t>
            </a:r>
          </a:p>
          <a:p>
            <a:pPr>
              <a:buFontTx/>
              <a:buChar char="•"/>
            </a:pPr>
            <a:r>
              <a:rPr lang="ru-RU" sz="2000" b="1" dirty="0"/>
              <a:t> В меню каждый день включена суточная норма молока, сливочного и растительного масла сахара, хлеба, мяса. </a:t>
            </a:r>
          </a:p>
          <a:p>
            <a:pPr>
              <a:buFontTx/>
              <a:buChar char="•"/>
            </a:pPr>
            <a:r>
              <a:rPr lang="ru-RU" sz="2000" b="1" dirty="0"/>
              <a:t> Продукты, богатые белком (рыба, мясо), включаются в меню первой половины дня. </a:t>
            </a:r>
          </a:p>
          <a:p>
            <a:pPr>
              <a:buFontTx/>
              <a:buChar char="•"/>
            </a:pPr>
            <a:r>
              <a:rPr lang="ru-RU" sz="2000" b="1" dirty="0"/>
              <a:t> Во второй половине дня детям предлагаются молочные и овощные блюда.</a:t>
            </a:r>
          </a:p>
          <a:p>
            <a:pPr>
              <a:buFontTx/>
              <a:buChar char="•"/>
            </a:pPr>
            <a:r>
              <a:rPr lang="ru-RU" sz="2000" b="1" dirty="0"/>
              <a:t> Для приготовления вторых блюд кроме говядины используются также субпродукты (печень в виде суфле, котлет, биточков, гуляша). </a:t>
            </a:r>
          </a:p>
          <a:p>
            <a:pPr>
              <a:buFontTx/>
              <a:buChar char="•"/>
            </a:pPr>
            <a:r>
              <a:rPr lang="ru-RU" sz="2000" b="1" dirty="0"/>
              <a:t> Ежедневно в меню включены овощи, как в свежем, так и вареном и тушеном виде. </a:t>
            </a:r>
          </a:p>
          <a:p>
            <a:pPr>
              <a:buFontTx/>
              <a:buChar char="•"/>
            </a:pPr>
            <a:r>
              <a:rPr lang="ru-RU" sz="2000" b="1" dirty="0"/>
              <a:t> Дети регулярно получают на полдник кисломолочные продукты.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b="1" dirty="0"/>
          </a:p>
        </p:txBody>
      </p:sp>
    </p:spTree>
  </p:cSld>
  <p:clrMapOvr>
    <a:masterClrMapping/>
  </p:clrMapOvr>
  <p:transition spd="slow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/>
              <a:t>Ответственные за организацию питания: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92696"/>
            <a:ext cx="500404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Организатор питания в МКДОУ детском саду № 52: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ИП Ефремова И.В.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Ответственный за питание в МКДОУ детском саду № 52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Шакирьянова </a:t>
            </a:r>
            <a:r>
              <a:rPr lang="ru-RU" sz="2400" b="1" dirty="0" err="1" smtClean="0"/>
              <a:t>Гульсина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Каржауовна</a:t>
            </a:r>
            <a:endParaRPr lang="ru-RU" sz="2400" b="1" dirty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Повара</a:t>
            </a:r>
            <a:r>
              <a:rPr lang="ru-RU" sz="2000" b="1" u="sng" dirty="0">
                <a:solidFill>
                  <a:srgbClr val="FF0000"/>
                </a:solidFill>
              </a:rPr>
              <a:t>:</a:t>
            </a:r>
            <a:endParaRPr lang="ru-RU" sz="2400" u="sng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Максимова Ирина Ивановна</a:t>
            </a:r>
            <a:endParaRPr lang="ru-RU" sz="2400" b="1" dirty="0"/>
          </a:p>
          <a:p>
            <a:r>
              <a:rPr lang="ru-RU" sz="2400" b="1" dirty="0" err="1" smtClean="0"/>
              <a:t>Валенцева</a:t>
            </a:r>
            <a:r>
              <a:rPr lang="ru-RU" sz="2400" b="1" dirty="0" smtClean="0"/>
              <a:t> Гелуза </a:t>
            </a:r>
            <a:r>
              <a:rPr lang="ru-RU" sz="2400" b="1" dirty="0" err="1" smtClean="0"/>
              <a:t>Тальгатовна</a:t>
            </a:r>
            <a:endParaRPr lang="ru-RU" sz="2400" b="1" dirty="0"/>
          </a:p>
          <a:p>
            <a:r>
              <a:rPr lang="ru-RU" sz="2000" b="1" u="sng" dirty="0" err="1" smtClean="0">
                <a:solidFill>
                  <a:srgbClr val="FF0000"/>
                </a:solidFill>
              </a:rPr>
              <a:t>Бракеражная</a:t>
            </a:r>
            <a:r>
              <a:rPr lang="ru-RU" sz="2000" b="1" u="sng" dirty="0" smtClean="0">
                <a:solidFill>
                  <a:srgbClr val="FF0000"/>
                </a:solidFill>
              </a:rPr>
              <a:t> комиссия</a:t>
            </a:r>
            <a:r>
              <a:rPr lang="ru-RU" sz="2000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Заведующий </a:t>
            </a:r>
          </a:p>
          <a:p>
            <a:r>
              <a:rPr lang="ru-RU" sz="2400" b="1" dirty="0" smtClean="0"/>
              <a:t>Королева Татьяна Александровна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Старший воспитатель </a:t>
            </a:r>
          </a:p>
          <a:p>
            <a:r>
              <a:rPr lang="ru-RU" sz="2400" b="1" dirty="0" smtClean="0"/>
              <a:t>Кулик Юлия Николаевна</a:t>
            </a:r>
          </a:p>
          <a:p>
            <a:endParaRPr lang="ru-RU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6339" t="21118" r="14427" b="8452"/>
          <a:stretch>
            <a:fillRect/>
          </a:stretch>
        </p:blipFill>
        <p:spPr bwMode="auto">
          <a:xfrm rot="5400000">
            <a:off x="4013684" y="1683060"/>
            <a:ext cx="6048672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2097</TotalTime>
  <Words>472</Words>
  <Application>Microsoft Office PowerPoint</Application>
  <PresentationFormat>Экран (4:3)</PresentationFormat>
  <Paragraphs>75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Организация питания  в МКДОУ детском саду № 52</vt:lpstr>
      <vt:lpstr>                   При организации питания воспитанников МКДОУ детского сада № 52 соблюдаются требования, установленные:  -Нормативными правовыми актами Президента Российской Федерации - Нормативными актами Правительства Российской Федерации; -Федеральными законами; -Ведомственными нормативными актами; - Санитарно - эпидемиологическими правилами и нормативами; С документами вы можете ознакомиться на нашем сате перейдя по ссылке: https://52nsergi.tvoysadik.ru/?section_id=228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Козлова Светлана Леонидовна</dc:creator>
  <cp:lastModifiedBy>User</cp:lastModifiedBy>
  <cp:revision>194</cp:revision>
  <dcterms:created xsi:type="dcterms:W3CDTF">2010-02-07T12:11:39Z</dcterms:created>
  <dcterms:modified xsi:type="dcterms:W3CDTF">2022-08-04T07:40:29Z</dcterms:modified>
</cp:coreProperties>
</file>