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3" r:id="rId1"/>
  </p:sldMasterIdLst>
  <p:notesMasterIdLst>
    <p:notesMasterId r:id="rId18"/>
  </p:notesMasterIdLst>
  <p:sldIdLst>
    <p:sldId id="256" r:id="rId2"/>
    <p:sldId id="281" r:id="rId3"/>
    <p:sldId id="258" r:id="rId4"/>
    <p:sldId id="257" r:id="rId5"/>
    <p:sldId id="259" r:id="rId6"/>
    <p:sldId id="294" r:id="rId7"/>
    <p:sldId id="295" r:id="rId8"/>
    <p:sldId id="286" r:id="rId9"/>
    <p:sldId id="287" r:id="rId10"/>
    <p:sldId id="288" r:id="rId11"/>
    <p:sldId id="289" r:id="rId12"/>
    <p:sldId id="292" r:id="rId13"/>
    <p:sldId id="290" r:id="rId14"/>
    <p:sldId id="291" r:id="rId15"/>
    <p:sldId id="293" r:id="rId16"/>
    <p:sldId id="285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>
        <p:scale>
          <a:sx n="65" d="100"/>
          <a:sy n="65" d="100"/>
        </p:scale>
        <p:origin x="-108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ABCCBCB-7EB6-4852-BA97-5B834AD9C3B9}" type="datetimeFigureOut">
              <a:rPr lang="ru-RU"/>
              <a:pPr>
                <a:defRPr/>
              </a:pPr>
              <a:t>04.08.2022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C59DDCE-5420-49A5-8DD7-BE237FAA14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B9DAC4-9582-4AB3-90F9-D24332AE09D2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C555151-01B5-47E5-9AED-7E4D991849D5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CD1D660-D7C6-4318-9DC7-0B310CBDB80F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CAF151-F0DA-428A-97A3-5634BEDD141F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CAF151-F0DA-428A-97A3-5634BEDD141F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7CAF151-F0DA-428A-97A3-5634BEDD141F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9316A8-770E-45E5-BB97-9BAC7DF93985}" type="datetimeFigureOut">
              <a:rPr lang="ru-RU" smtClean="0"/>
              <a:pPr>
                <a:defRPr/>
              </a:pPr>
              <a:t>04.08.2022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463E3-B2F6-4134-AC17-E06AD75AEB7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hecker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73AB40-FB07-47FD-9E01-90B2E2DA0BA6}" type="datetimeFigureOut">
              <a:rPr lang="ru-RU" smtClean="0"/>
              <a:pPr>
                <a:defRPr/>
              </a:pPr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3E8B35-A2CF-4E0E-8257-8B066CA48E9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C82CCE-229E-49A1-8514-8DF81493FCFA}" type="datetimeFigureOut">
              <a:rPr lang="ru-RU" smtClean="0"/>
              <a:pPr>
                <a:defRPr/>
              </a:pPr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2917C7-5E54-4B77-B97E-FE6FBB1957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3EC23E3-24B6-4B9C-8A98-2A7555DC8551}" type="datetimeFigureOut">
              <a:rPr lang="ru-RU" smtClean="0"/>
              <a:pPr>
                <a:defRPr/>
              </a:pPr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51854F-DD15-4C5C-8481-B0658CA42D8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480586-24AD-4134-BFBA-6A33E1BD1E59}" type="datetimeFigureOut">
              <a:rPr lang="ru-RU" smtClean="0"/>
              <a:pPr>
                <a:defRPr/>
              </a:pPr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00631-1DD8-47DA-A5DD-F686D6C772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hecker dir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6F9D71-D37A-4EF8-A560-50E7274E8C79}" type="datetimeFigureOut">
              <a:rPr lang="ru-RU" smtClean="0"/>
              <a:pPr>
                <a:defRPr/>
              </a:pPr>
              <a:t>04.08.2022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5C4458-63E0-465F-85F2-78D1C71CF4D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475F0D-563A-4209-83D8-E9A570FE87D2}" type="datetimeFigureOut">
              <a:rPr lang="ru-RU" smtClean="0"/>
              <a:pPr>
                <a:defRPr/>
              </a:pPr>
              <a:t>04.08.2022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A3E92C-0161-4255-A646-1C9AA7E1817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0733EF-07F0-4C30-BFC8-6E3E92AEDE12}" type="datetimeFigureOut">
              <a:rPr lang="ru-RU" smtClean="0"/>
              <a:pPr>
                <a:defRPr/>
              </a:pPr>
              <a:t>04.08.2022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119A0F-4D2D-451D-824A-B9488191B4A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27D836-7D86-48DE-9161-DBE28BA5275A}" type="datetimeFigureOut">
              <a:rPr lang="ru-RU" smtClean="0"/>
              <a:pPr>
                <a:defRPr/>
              </a:pPr>
              <a:t>04.08.2022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AFBF72-1AFC-4473-BFEC-2EB2B79171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0C4C02-B6D9-46F1-AB17-1554DBED7059}" type="datetimeFigureOut">
              <a:rPr lang="ru-RU" smtClean="0"/>
              <a:pPr>
                <a:defRPr/>
              </a:pPr>
              <a:t>04.08.2022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3C8C65-1235-4414-97F2-A6FE180D08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EF08EB-3950-47ED-B5C9-3FB123DDECA1}" type="datetimeFigureOut">
              <a:rPr lang="ru-RU" smtClean="0"/>
              <a:pPr>
                <a:defRPr/>
              </a:pPr>
              <a:t>04.08.2022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1D1A7966-09DC-4DD9-B596-AA7B49AC4B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4B2CDF6F-701A-480A-9199-0F27A499314A}" type="datetimeFigureOut">
              <a:rPr lang="ru-RU" smtClean="0"/>
              <a:pPr>
                <a:defRPr/>
              </a:pPr>
              <a:t>04.08.2022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6764D8FE-BB23-4DC5-8231-B473D1B98CA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17" r:id="rId4"/>
    <p:sldLayoutId id="2147484018" r:id="rId5"/>
    <p:sldLayoutId id="2147484019" r:id="rId6"/>
    <p:sldLayoutId id="2147484020" r:id="rId7"/>
    <p:sldLayoutId id="2147484021" r:id="rId8"/>
    <p:sldLayoutId id="2147484022" r:id="rId9"/>
    <p:sldLayoutId id="2147484023" r:id="rId10"/>
    <p:sldLayoutId id="2147484024" r:id="rId11"/>
  </p:sldLayoutIdLst>
  <p:transition spd="slow">
    <p:checker dir="vert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52nsergi.tvoysadik.ru/?section_id=228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628800"/>
            <a:ext cx="9144000" cy="2206005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1800" b="0" dirty="0" smtClean="0">
                <a:solidFill>
                  <a:srgbClr val="002060"/>
                </a:solidFill>
                <a:latin typeface="Cambria" pitchFamily="18" charset="0"/>
              </a:rPr>
              <a:t/>
            </a:r>
            <a:br>
              <a:rPr lang="ru-RU" sz="1800" b="0" dirty="0" smtClean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Calibri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Calibri" pitchFamily="34" charset="0"/>
              </a:rPr>
            </a:br>
            <a:r>
              <a:rPr lang="ru-RU" dirty="0" smtClean="0">
                <a:solidFill>
                  <a:srgbClr val="FF0000"/>
                </a:solidFill>
                <a:latin typeface="Garamond" pitchFamily="18" charset="0"/>
              </a:rPr>
              <a:t>Организация питания </a:t>
            </a:r>
            <a:br>
              <a:rPr lang="ru-RU" dirty="0" smtClean="0">
                <a:solidFill>
                  <a:srgbClr val="FF0000"/>
                </a:solidFill>
                <a:latin typeface="Garamond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Garamond" pitchFamily="18" charset="0"/>
              </a:rPr>
              <a:t>в МКДОУ детском саду № 52</a:t>
            </a:r>
            <a:endParaRPr lang="ru-RU" dirty="0">
              <a:solidFill>
                <a:srgbClr val="FF0000"/>
              </a:solidFill>
              <a:latin typeface="Garamond" pitchFamily="18" charset="0"/>
            </a:endParaRPr>
          </a:p>
        </p:txBody>
      </p:sp>
      <p:sp>
        <p:nvSpPr>
          <p:cNvPr id="819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7538" y="5373688"/>
            <a:ext cx="4030662" cy="719137"/>
          </a:xfrm>
        </p:spPr>
        <p:txBody>
          <a:bodyPr>
            <a:normAutofit fontScale="85000" lnSpcReduction="20000"/>
          </a:bodyPr>
          <a:lstStyle/>
          <a:p>
            <a:pPr eaLnBrk="1" hangingPunct="1"/>
            <a:endParaRPr lang="ru-RU" smtClean="0">
              <a:latin typeface="Garamond" pitchFamily="18" charset="0"/>
            </a:endParaRPr>
          </a:p>
          <a:p>
            <a:pPr eaLnBrk="1" hangingPunct="1"/>
            <a:r>
              <a:rPr lang="ru-RU" smtClean="0">
                <a:latin typeface="Garamond" pitchFamily="18" charset="0"/>
              </a:rPr>
              <a:t>  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4788024" y="4221088"/>
            <a:ext cx="407193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 dirty="0">
                <a:latin typeface="Times New Roman" pitchFamily="18" charset="0"/>
              </a:rPr>
              <a:t>Презентацию </a:t>
            </a:r>
            <a:r>
              <a:rPr lang="ru-RU" b="1" i="1" dirty="0" smtClean="0">
                <a:latin typeface="Times New Roman" pitchFamily="18" charset="0"/>
              </a:rPr>
              <a:t>подготовили</a:t>
            </a:r>
            <a:endParaRPr lang="ru-RU" b="1" i="1" dirty="0">
              <a:latin typeface="Times New Roman" pitchFamily="18" charset="0"/>
            </a:endParaRPr>
          </a:p>
          <a:p>
            <a:pPr algn="ctr"/>
            <a:r>
              <a:rPr lang="ru-RU" b="1" i="1" dirty="0" smtClean="0">
                <a:latin typeface="Times New Roman" pitchFamily="18" charset="0"/>
              </a:rPr>
              <a:t>Заведующий </a:t>
            </a:r>
            <a:endParaRPr lang="ru-RU" b="1" i="1" dirty="0">
              <a:latin typeface="Times New Roman" pitchFamily="18" charset="0"/>
            </a:endParaRPr>
          </a:p>
          <a:p>
            <a:pPr algn="ctr"/>
            <a:r>
              <a:rPr lang="ru-RU" b="1" i="1" dirty="0" smtClean="0">
                <a:latin typeface="Times New Roman" pitchFamily="18" charset="0"/>
              </a:rPr>
              <a:t>Королева Татьяна Александровна</a:t>
            </a:r>
          </a:p>
          <a:p>
            <a:pPr algn="ctr"/>
            <a:r>
              <a:rPr lang="ru-RU" b="1" i="1" dirty="0" smtClean="0">
                <a:latin typeface="Times New Roman" pitchFamily="18" charset="0"/>
              </a:rPr>
              <a:t>Старший воспитатель</a:t>
            </a:r>
          </a:p>
          <a:p>
            <a:pPr algn="ctr"/>
            <a:r>
              <a:rPr lang="ru-RU" b="1" i="1" dirty="0" smtClean="0">
                <a:latin typeface="Times New Roman" pitchFamily="18" charset="0"/>
              </a:rPr>
              <a:t>Кулик Юлия </a:t>
            </a:r>
            <a:r>
              <a:rPr lang="ru-RU" b="1" i="1" dirty="0" smtClean="0">
                <a:latin typeface="Times New Roman" pitchFamily="18" charset="0"/>
              </a:rPr>
              <a:t>Николаевна</a:t>
            </a:r>
          </a:p>
          <a:p>
            <a:pPr algn="ctr"/>
            <a:r>
              <a:rPr lang="ru-RU" b="1" i="1" dirty="0" smtClean="0">
                <a:latin typeface="Times New Roman" pitchFamily="18" charset="0"/>
              </a:rPr>
              <a:t>2022 год</a:t>
            </a:r>
            <a:endParaRPr lang="ru-RU" b="1" i="1" dirty="0">
              <a:latin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Муниципальное казенное дошкольное образовательное учреждение детский сад № 52 </a:t>
            </a:r>
            <a:r>
              <a:rPr lang="ru-RU" sz="2000" dirty="0" err="1" smtClean="0">
                <a:solidFill>
                  <a:schemeClr val="bg1"/>
                </a:solidFill>
              </a:rPr>
              <a:t>пгт</a:t>
            </a:r>
            <a:r>
              <a:rPr lang="ru-RU" sz="2000" dirty="0" smtClean="0">
                <a:solidFill>
                  <a:schemeClr val="bg1"/>
                </a:solidFill>
              </a:rPr>
              <a:t>. Дружинино</a:t>
            </a:r>
          </a:p>
          <a:p>
            <a:pPr algn="ctr"/>
            <a:r>
              <a:rPr lang="ru-RU" sz="1600" b="1" u="sng" dirty="0" smtClean="0">
                <a:solidFill>
                  <a:schemeClr val="bg1"/>
                </a:solidFill>
              </a:rPr>
              <a:t>623060, Свердловская область, </a:t>
            </a:r>
            <a:r>
              <a:rPr lang="ru-RU" sz="1600" b="1" u="sng" dirty="0" err="1" smtClean="0">
                <a:solidFill>
                  <a:schemeClr val="bg1"/>
                </a:solidFill>
              </a:rPr>
              <a:t>Нижнесергинский</a:t>
            </a:r>
            <a:r>
              <a:rPr lang="ru-RU" sz="1600" b="1" u="sng" dirty="0" smtClean="0">
                <a:solidFill>
                  <a:schemeClr val="bg1"/>
                </a:solidFill>
              </a:rPr>
              <a:t> район </a:t>
            </a:r>
            <a:r>
              <a:rPr lang="ru-RU" sz="1600" b="1" u="sng" dirty="0" err="1" smtClean="0">
                <a:solidFill>
                  <a:schemeClr val="bg1"/>
                </a:solidFill>
              </a:rPr>
              <a:t>пгт</a:t>
            </a:r>
            <a:r>
              <a:rPr lang="ru-RU" sz="1600" b="1" u="sng" dirty="0" smtClean="0">
                <a:solidFill>
                  <a:schemeClr val="bg1"/>
                </a:solidFill>
              </a:rPr>
              <a:t>. Дружинино. Железнодорожников 7а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2" cstate="print"/>
          <a:srcRect l="6371" t="29717" r="6991" b="26114"/>
          <a:stretch>
            <a:fillRect/>
          </a:stretch>
        </p:blipFill>
        <p:spPr bwMode="auto">
          <a:xfrm rot="5400000">
            <a:off x="5059011" y="2773012"/>
            <a:ext cx="5910196" cy="2259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 cstate="print"/>
          <a:srcRect l="7386" t="22004" r="15067" b="3545"/>
          <a:stretch>
            <a:fillRect/>
          </a:stretch>
        </p:blipFill>
        <p:spPr bwMode="auto">
          <a:xfrm rot="10800000">
            <a:off x="0" y="3047394"/>
            <a:ext cx="5292081" cy="3810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895600" y="533400"/>
            <a:ext cx="3733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chemeClr val="accent2"/>
                </a:solidFill>
              </a:rPr>
              <a:t>Режим питания</a:t>
            </a: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827584" y="1052736"/>
            <a:ext cx="5715000" cy="2763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/>
              <a:t> </a:t>
            </a:r>
            <a:r>
              <a:rPr lang="ru-RU" sz="2800" b="1" dirty="0" smtClean="0"/>
              <a:t>8.00</a:t>
            </a:r>
            <a:r>
              <a:rPr lang="ru-RU" sz="2800" b="1" dirty="0"/>
              <a:t> - </a:t>
            </a:r>
            <a:r>
              <a:rPr lang="ru-RU" sz="2800" b="1" dirty="0" smtClean="0"/>
              <a:t>9.00</a:t>
            </a:r>
            <a:r>
              <a:rPr lang="ru-RU" sz="2800" b="1" dirty="0"/>
              <a:t>     </a:t>
            </a:r>
            <a:r>
              <a:rPr lang="ru-RU" sz="2800" b="1" dirty="0" smtClean="0"/>
              <a:t> </a:t>
            </a:r>
            <a:r>
              <a:rPr lang="ru-RU" sz="2800" b="1" dirty="0"/>
              <a:t> завтрак        </a:t>
            </a:r>
          </a:p>
          <a:p>
            <a:r>
              <a:rPr lang="ru-RU" sz="2800" b="1" dirty="0" smtClean="0"/>
              <a:t>10.00 – 10.30</a:t>
            </a:r>
            <a:r>
              <a:rPr lang="ru-RU" sz="2800" b="1" dirty="0"/>
              <a:t>   второй завтрак </a:t>
            </a:r>
          </a:p>
          <a:p>
            <a:r>
              <a:rPr lang="ru-RU" sz="2800" b="1" dirty="0" smtClean="0"/>
              <a:t>11.00 </a:t>
            </a:r>
            <a:r>
              <a:rPr lang="ru-RU" sz="2800" b="1" dirty="0"/>
              <a:t>- </a:t>
            </a:r>
            <a:r>
              <a:rPr lang="ru-RU" sz="2800" b="1" dirty="0" smtClean="0"/>
              <a:t>12.00</a:t>
            </a:r>
            <a:r>
              <a:rPr lang="ru-RU" sz="2800" b="1" dirty="0"/>
              <a:t>    обед           </a:t>
            </a:r>
          </a:p>
          <a:p>
            <a:r>
              <a:rPr lang="ru-RU" sz="2800" b="1" dirty="0" smtClean="0"/>
              <a:t>14.50-15-30</a:t>
            </a:r>
            <a:r>
              <a:rPr lang="ru-RU" sz="2800" b="1" dirty="0"/>
              <a:t>      полдник</a:t>
            </a:r>
          </a:p>
          <a:p>
            <a:r>
              <a:rPr lang="ru-RU" sz="2800" b="1" dirty="0"/>
              <a:t>                                </a:t>
            </a:r>
          </a:p>
          <a:p>
            <a:pPr eaLnBrk="0" hangingPunct="0">
              <a:spcBef>
                <a:spcPct val="20000"/>
              </a:spcBef>
              <a:buFont typeface="Arial" charset="0"/>
              <a:buNone/>
            </a:pPr>
            <a:endParaRPr lang="ru-RU" sz="2800" dirty="0"/>
          </a:p>
        </p:txBody>
      </p:sp>
    </p:spTree>
  </p:cSld>
  <p:clrMapOvr>
    <a:masterClrMapping/>
  </p:clrMapOvr>
  <p:transition spd="slow">
    <p:checke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Фото общая папка\IMG-20220804-WA0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19" y="3140968"/>
            <a:ext cx="4956043" cy="3717032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0"/>
            <a:ext cx="3492088" cy="4656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533400" y="152400"/>
            <a:ext cx="8061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Подготовка групповой комнаты к приему пищи:</a:t>
            </a: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5111552" y="4549676"/>
            <a:ext cx="403244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ru-RU" sz="2400" b="1" dirty="0" smtClean="0">
                <a:solidFill>
                  <a:schemeClr val="tx2"/>
                </a:solidFill>
              </a:rPr>
              <a:t>Создание </a:t>
            </a:r>
            <a:r>
              <a:rPr lang="ru-RU" sz="2400" b="1" dirty="0">
                <a:solidFill>
                  <a:schemeClr val="tx2"/>
                </a:solidFill>
              </a:rPr>
              <a:t>обстановки спокойного общения, настраивающего детей на еду</a:t>
            </a:r>
            <a:r>
              <a:rPr lang="ru-RU" sz="2400" b="1" dirty="0" smtClean="0">
                <a:solidFill>
                  <a:schemeClr val="tx2"/>
                </a:solidFill>
              </a:rPr>
              <a:t>;</a:t>
            </a:r>
          </a:p>
          <a:p>
            <a:pPr>
              <a:buFontTx/>
              <a:buChar char="•"/>
            </a:pPr>
            <a:endParaRPr lang="ru-RU" sz="2400" b="1" dirty="0" smtClean="0">
              <a:solidFill>
                <a:schemeClr val="tx2"/>
              </a:solidFill>
            </a:endParaRPr>
          </a:p>
          <a:p>
            <a:pPr>
              <a:buFontTx/>
              <a:buChar char="•"/>
            </a:pP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899592" y="980728"/>
            <a:ext cx="370790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ru-RU" sz="2400" b="1" dirty="0">
                <a:solidFill>
                  <a:schemeClr val="tx2"/>
                </a:solidFill>
              </a:rPr>
              <a:t>Организация культурно-гигиенических навыков</a:t>
            </a:r>
            <a:r>
              <a:rPr lang="ru-RU" sz="2400" b="1" dirty="0" smtClean="0">
                <a:solidFill>
                  <a:schemeClr val="tx2"/>
                </a:solidFill>
              </a:rPr>
              <a:t>;</a:t>
            </a:r>
          </a:p>
        </p:txBody>
      </p:sp>
    </p:spTree>
  </p:cSld>
  <p:clrMapOvr>
    <a:masterClrMapping/>
  </p:clrMapOvr>
  <p:transition spd="slow">
    <p:checke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533400" y="152400"/>
            <a:ext cx="8061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chemeClr val="accent2"/>
                </a:solidFill>
              </a:rPr>
              <a:t>Подготовка групповой комнаты к приему пищи:</a:t>
            </a: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457200" y="685800"/>
            <a:ext cx="82296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 sz="2400" b="1" dirty="0" smtClean="0">
                <a:solidFill>
                  <a:schemeClr val="tx2"/>
                </a:solidFill>
              </a:rPr>
              <a:t>Сервировка </a:t>
            </a:r>
            <a:r>
              <a:rPr lang="ru-RU" sz="2400" b="1" dirty="0">
                <a:solidFill>
                  <a:schemeClr val="tx2"/>
                </a:solidFill>
              </a:rPr>
              <a:t>стола, дежурство;</a:t>
            </a:r>
          </a:p>
          <a:p>
            <a:pPr>
              <a:buFontTx/>
              <a:buChar char="•"/>
            </a:pPr>
            <a:r>
              <a:rPr lang="ru-RU" sz="2400" b="1" dirty="0">
                <a:solidFill>
                  <a:schemeClr val="tx2"/>
                </a:solidFill>
              </a:rPr>
              <a:t>Маркировка мебели в соответствии с ростовыми показателями. </a:t>
            </a:r>
          </a:p>
          <a:p>
            <a:pPr>
              <a:spcBef>
                <a:spcPct val="5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</a:pPr>
            <a:endParaRPr lang="ru-RU" sz="2400" b="1" dirty="0">
              <a:solidFill>
                <a:schemeClr val="tx2"/>
              </a:solidFill>
              <a:latin typeface="Century Gothic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96952"/>
            <a:ext cx="2895786" cy="386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39819" y="2204864"/>
            <a:ext cx="6204181" cy="46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hecke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Фото общая папка\IMG-20220804-WA0001.jpg"/>
          <p:cNvPicPr>
            <a:picLocks noChangeAspect="1" noChangeArrowheads="1"/>
          </p:cNvPicPr>
          <p:nvPr/>
        </p:nvPicPr>
        <p:blipFill>
          <a:blip r:embed="rId2" cstate="print"/>
          <a:srcRect t="7163" b="15495"/>
          <a:stretch>
            <a:fillRect/>
          </a:stretch>
        </p:blipFill>
        <p:spPr bwMode="auto">
          <a:xfrm>
            <a:off x="5094000" y="2681536"/>
            <a:ext cx="4050000" cy="4176464"/>
          </a:xfrm>
          <a:prstGeom prst="rect">
            <a:avLst/>
          </a:prstGeom>
          <a:noFill/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95536" y="0"/>
            <a:ext cx="7985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Формирование культурно-гигиенических навыков: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548680"/>
            <a:ext cx="82296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Мыть  руки  перед  едой с мылом;</a:t>
            </a:r>
          </a:p>
          <a:p>
            <a:pPr>
              <a:buFontTx/>
              <a:buChar char="•"/>
            </a:pP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Класть  пищу  в  рот  небольшими  кусочками  и  хорошо  ее  пережевывать;</a:t>
            </a:r>
          </a:p>
          <a:p>
            <a:pPr>
              <a:buFontTx/>
              <a:buChar char="•"/>
            </a:pP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Рот  и  руки  вытирать  бумажной  салфеткой;</a:t>
            </a:r>
          </a:p>
          <a:p>
            <a:pPr>
              <a:buFontTx/>
              <a:buChar char="•"/>
            </a:pP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После  окончания  еды  полоскать  рот.</a:t>
            </a:r>
          </a:p>
          <a:p>
            <a:endParaRPr lang="ru-RU" sz="2400" b="1" dirty="0">
              <a:solidFill>
                <a:schemeClr val="tx2"/>
              </a:solidFill>
            </a:endParaRPr>
          </a:p>
          <a:p>
            <a:pPr>
              <a:spcBef>
                <a:spcPct val="5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</a:pPr>
            <a:endParaRPr lang="ru-RU" sz="2400" b="1" dirty="0">
              <a:solidFill>
                <a:schemeClr val="tx2"/>
              </a:solidFill>
              <a:latin typeface="Century Gothic" pitchFamily="34" charset="0"/>
            </a:endParaRPr>
          </a:p>
        </p:txBody>
      </p:sp>
      <p:pic>
        <p:nvPicPr>
          <p:cNvPr id="2050" name="Picture 2" descr="C:\Users\User\Desktop\Фото общая папка\IMG-20220804-WA00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2970330"/>
            <a:ext cx="4932041" cy="369903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hecke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980728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ru-RU" sz="2400" b="1" dirty="0">
                <a:solidFill>
                  <a:schemeClr val="tx2"/>
                </a:solidFill>
              </a:rPr>
              <a:t>Продолжать закреплять умение сохранять правильную позу во время еды;</a:t>
            </a:r>
          </a:p>
          <a:p>
            <a:pPr>
              <a:buFontTx/>
              <a:buChar char="•"/>
            </a:pPr>
            <a:r>
              <a:rPr lang="ru-RU" sz="2400" b="1" dirty="0">
                <a:solidFill>
                  <a:schemeClr val="tx2"/>
                </a:solidFill>
              </a:rPr>
              <a:t>Совершенствовать умение сервировать стол в соответствии с ситуацией (завтрак, обед, ужин</a:t>
            </a:r>
            <a:r>
              <a:rPr lang="ru-RU" sz="2400" b="1" dirty="0" smtClean="0">
                <a:solidFill>
                  <a:schemeClr val="tx2"/>
                </a:solidFill>
              </a:rPr>
              <a:t>);</a:t>
            </a:r>
            <a:endParaRPr lang="ru-RU" sz="2400" b="1" dirty="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57200" y="152400"/>
            <a:ext cx="79851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Формирование норм столового этикета 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в подготовительной группе</a:t>
            </a:r>
          </a:p>
        </p:txBody>
      </p:sp>
      <p:pic>
        <p:nvPicPr>
          <p:cNvPr id="3074" name="Picture 2" descr="C:\Users\User\Desktop\Фото общая папка\IMG-20220804-WA0002.jpg"/>
          <p:cNvPicPr>
            <a:picLocks noChangeAspect="1" noChangeArrowheads="1"/>
          </p:cNvPicPr>
          <p:nvPr/>
        </p:nvPicPr>
        <p:blipFill>
          <a:blip r:embed="rId2" cstate="print"/>
          <a:srcRect r="4725"/>
          <a:stretch>
            <a:fillRect/>
          </a:stretch>
        </p:blipFill>
        <p:spPr bwMode="auto">
          <a:xfrm>
            <a:off x="0" y="3140968"/>
            <a:ext cx="4721848" cy="3717032"/>
          </a:xfrm>
          <a:prstGeom prst="rect">
            <a:avLst/>
          </a:prstGeom>
          <a:noFill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87957" y="3140968"/>
            <a:ext cx="4956043" cy="371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hecke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1052736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ru-RU" sz="2400" b="1" dirty="0" smtClean="0">
                <a:solidFill>
                  <a:schemeClr val="tx2"/>
                </a:solidFill>
              </a:rPr>
              <a:t>Совершенствовать </a:t>
            </a:r>
            <a:r>
              <a:rPr lang="ru-RU" sz="2400" b="1" dirty="0">
                <a:solidFill>
                  <a:schemeClr val="tx2"/>
                </a:solidFill>
              </a:rPr>
              <a:t>теоретические знания о том, что, как и чем едят и соответствующие практические навыки;</a:t>
            </a:r>
          </a:p>
          <a:p>
            <a:pPr>
              <a:buFontTx/>
              <a:buChar char="•"/>
            </a:pPr>
            <a:r>
              <a:rPr lang="ru-RU" sz="2400" b="1" dirty="0">
                <a:solidFill>
                  <a:schemeClr val="tx2"/>
                </a:solidFill>
              </a:rPr>
              <a:t>Совершенствовать навыки общения за столом;</a:t>
            </a:r>
          </a:p>
          <a:p>
            <a:pPr>
              <a:buFontTx/>
              <a:buChar char="•"/>
            </a:pPr>
            <a:r>
              <a:rPr lang="ru-RU" sz="2400" b="1" dirty="0">
                <a:solidFill>
                  <a:schemeClr val="tx2"/>
                </a:solidFill>
              </a:rPr>
              <a:t>Продолжать формировать эстетический вкус, упражнять в умении сервировать стол, используя результаты своей творческой продуктивной деятельности</a:t>
            </a:r>
            <a:r>
              <a:rPr lang="ru-RU" sz="2400" b="1" dirty="0" smtClean="0">
                <a:solidFill>
                  <a:schemeClr val="tx2"/>
                </a:solidFill>
              </a:rPr>
              <a:t>.</a:t>
            </a:r>
            <a:endParaRPr lang="ru-RU" sz="2400" b="1" dirty="0">
              <a:solidFill>
                <a:schemeClr val="tx2"/>
              </a:solidFill>
              <a:latin typeface="Century Gothic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57200" y="152400"/>
            <a:ext cx="79851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Формирование норм столового этикета 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в подготовительной группе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hecke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0" y="594928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Здорового Вам питания!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149080"/>
            <a:ext cx="8286750" cy="4032448"/>
          </a:xfrm>
        </p:spPr>
        <p:txBody>
          <a:bodyPr>
            <a:normAutofit fontScale="90000"/>
          </a:bodyPr>
          <a:lstStyle/>
          <a:p>
            <a: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</a:br>
            <a:r>
              <a:rPr lang="ru-RU" altLang="ru-RU" sz="2700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  <a:t/>
            </a:r>
            <a:br>
              <a:rPr lang="ru-RU" altLang="ru-RU" sz="2700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</a:br>
            <a:r>
              <a:rPr lang="ru-RU" sz="3100" dirty="0" smtClean="0">
                <a:solidFill>
                  <a:srgbClr val="FF0000"/>
                </a:solidFill>
              </a:rPr>
              <a:t>При организации питания воспитанников МКДОУ детского сада № 52 соблюдаются требования, установленные:</a:t>
            </a:r>
            <a:r>
              <a:rPr lang="ru-RU" alt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-Нормативными правовыми актами Президента Российской Федерации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- Нормативными актами Правительства Российской Федерации;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-Федеральными законами;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-Ведомственными нормативными актами;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- Санитарно - эпидемиологическими правилами и нормативами;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документами вы можете ознакомиться на нашем </a:t>
            </a:r>
            <a:r>
              <a:rPr lang="ru-RU" sz="27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сате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перейдя по ссылке: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https://52nsergi.tvoysadik.ru/?section_id=228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Cambria" pitchFamily="18" charset="0"/>
                <a:cs typeface="Tahoma" pitchFamily="34" charset="0"/>
              </a:rPr>
            </a:br>
            <a:r>
              <a:rPr lang="ru-RU" altLang="ru-RU" sz="32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altLang="ru-RU" sz="32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</a:br>
            <a:endParaRPr lang="ru-RU" dirty="0"/>
          </a:p>
        </p:txBody>
      </p:sp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1556792"/>
            <a:ext cx="91440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chemeClr val="accent2"/>
                </a:solidFill>
              </a:rPr>
              <a:t>Правильное питание – это основа длительной и плодотворной жизни, залог здоровья, бодрости.</a:t>
            </a: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>
                <a:solidFill>
                  <a:srgbClr val="990099"/>
                </a:solidFill>
              </a:rPr>
              <a:t>Одна из главных задач, решаемых в детском саду, – это обеспечение конституционного права каждого ребенка на охрану его жизни и здоровья.</a:t>
            </a:r>
            <a:r>
              <a:rPr lang="ru-RU" sz="2400" b="1" dirty="0">
                <a:solidFill>
                  <a:srgbClr val="990099"/>
                </a:solidFill>
              </a:rPr>
              <a:t/>
            </a:r>
            <a:br>
              <a:rPr lang="ru-RU" sz="2400" b="1" dirty="0">
                <a:solidFill>
                  <a:srgbClr val="990099"/>
                </a:solidFill>
              </a:rPr>
            </a:br>
            <a:endParaRPr lang="ru-RU" sz="2400" b="1" dirty="0">
              <a:solidFill>
                <a:srgbClr val="990099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Ольга\Downloads\abbot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04800" y="0"/>
            <a:ext cx="10387013" cy="714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User\Desktop\Фото общая папка\03.08.2022\IMG-20220727-WA02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995936" cy="2996952"/>
          </a:xfrm>
          <a:prstGeom prst="rect">
            <a:avLst/>
          </a:prstGeom>
          <a:noFill/>
        </p:spPr>
      </p:pic>
      <p:pic>
        <p:nvPicPr>
          <p:cNvPr id="4099" name="Picture 3" descr="C:\Users\User\Desktop\Фото общая папка\03.08.2022\IMG-20220727-WA02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0"/>
            <a:ext cx="3995936" cy="299695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2924944"/>
            <a:ext cx="9144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ru-RU" b="1" dirty="0" smtClean="0"/>
              <a:t> Весь цикл приготовления блюд происходит на пищеблоке. </a:t>
            </a:r>
          </a:p>
          <a:p>
            <a:endParaRPr lang="ru-RU" sz="1600" b="1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Организация питания в детском саду:</a:t>
            </a:r>
          </a:p>
        </p:txBody>
      </p:sp>
      <p:pic>
        <p:nvPicPr>
          <p:cNvPr id="4098" name="Picture 2" descr="C:\Users\User\Desktop\Фото общая папка\03.08.2022\IMG-20220727-WA02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3483004"/>
            <a:ext cx="4499993" cy="3374995"/>
          </a:xfrm>
          <a:prstGeom prst="rect">
            <a:avLst/>
          </a:prstGeom>
          <a:noFill/>
        </p:spPr>
      </p:pic>
      <p:pic>
        <p:nvPicPr>
          <p:cNvPr id="4100" name="Picture 4" descr="C:\Users\User\Desktop\Фото общая папка\03.08.2022\IMG-20220727-WA023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68011" y="3501008"/>
            <a:ext cx="4475989" cy="33569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692696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ru-RU" b="1" dirty="0" smtClean="0"/>
              <a:t>Имеется двадцатидневное перспективное меню.</a:t>
            </a:r>
          </a:p>
          <a:p>
            <a:pPr>
              <a:buFontTx/>
              <a:buChar char="•"/>
            </a:pPr>
            <a:r>
              <a:rPr lang="ru-RU" b="1" dirty="0" smtClean="0"/>
              <a:t> При составлении меню используется разработанная картотека блюд, что обеспечивает сбалансированность питания по белкам, жирам, углеводам. 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Организация питания в детском саду: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l="10871" t="12621" r="4750" b="9370"/>
          <a:stretch>
            <a:fillRect/>
          </a:stretch>
        </p:blipFill>
        <p:spPr bwMode="auto">
          <a:xfrm rot="10800000">
            <a:off x="971600" y="1700808"/>
            <a:ext cx="664647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692696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ru-RU" b="1" dirty="0" smtClean="0"/>
              <a:t>Готовая пища выдается только после снятия пробы </a:t>
            </a:r>
            <a:r>
              <a:rPr lang="ru-RU" b="1" dirty="0" err="1" smtClean="0"/>
              <a:t>бракеражной</a:t>
            </a:r>
            <a:r>
              <a:rPr lang="ru-RU" b="1" dirty="0" smtClean="0"/>
              <a:t> комиссией и соответствующей записью в журнале результатов оценки готовых блюд. </a:t>
            </a:r>
          </a:p>
          <a:p>
            <a:pPr>
              <a:buFontTx/>
              <a:buChar char="•"/>
            </a:pPr>
            <a:r>
              <a:rPr lang="ru-RU" b="1" dirty="0" smtClean="0"/>
              <a:t> Организация питания постоянно находится под контролем администрации</a:t>
            </a:r>
            <a:r>
              <a:rPr lang="ru-RU" sz="1600" b="1" dirty="0" smtClean="0"/>
              <a:t> </a:t>
            </a:r>
            <a:endParaRPr lang="ru-RU" sz="1600" b="1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Организация питания в детском саду: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 t="10669"/>
          <a:stretch>
            <a:fillRect/>
          </a:stretch>
        </p:blipFill>
        <p:spPr bwMode="auto">
          <a:xfrm rot="5400000">
            <a:off x="-696511" y="2541335"/>
            <a:ext cx="4221088" cy="2828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 l="6990" r="6001"/>
          <a:stretch>
            <a:fillRect/>
          </a:stretch>
        </p:blipFill>
        <p:spPr bwMode="auto">
          <a:xfrm rot="10800000">
            <a:off x="2987824" y="1700808"/>
            <a:ext cx="300738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/>
          <a:srcRect r="7480" b="4000"/>
          <a:stretch>
            <a:fillRect/>
          </a:stretch>
        </p:blipFill>
        <p:spPr bwMode="auto">
          <a:xfrm rot="10800000">
            <a:off x="2915816" y="4448414"/>
            <a:ext cx="3096344" cy="2409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/>
          <a:srcRect l="3001" t="11990" b="8001"/>
          <a:stretch>
            <a:fillRect/>
          </a:stretch>
        </p:blipFill>
        <p:spPr bwMode="auto">
          <a:xfrm rot="5400000">
            <a:off x="5357127" y="2715881"/>
            <a:ext cx="419038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066800" y="152400"/>
            <a:ext cx="7612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chemeClr val="accent2"/>
                </a:solidFill>
              </a:rPr>
              <a:t>Организация питания в детском саду:</a:t>
            </a: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228600" y="838200"/>
            <a:ext cx="8447856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ru-RU" sz="2400" b="1" dirty="0"/>
              <a:t> </a:t>
            </a:r>
            <a:r>
              <a:rPr lang="ru-RU" sz="2000" b="1" dirty="0"/>
              <a:t>В детском саду организовано 4-х разовое питание.</a:t>
            </a:r>
          </a:p>
          <a:p>
            <a:pPr>
              <a:buFontTx/>
              <a:buChar char="•"/>
            </a:pPr>
            <a:r>
              <a:rPr lang="ru-RU" sz="2000" b="1" dirty="0"/>
              <a:t> В меню каждый день включена суточная норма молока, сливочного и растительного масла сахара, хлеба, мяса. </a:t>
            </a:r>
          </a:p>
          <a:p>
            <a:pPr>
              <a:buFontTx/>
              <a:buChar char="•"/>
            </a:pPr>
            <a:r>
              <a:rPr lang="ru-RU" sz="2000" b="1" dirty="0"/>
              <a:t> Продукты, богатые белком (рыба, мясо), включаются в меню первой половины дня. </a:t>
            </a:r>
          </a:p>
          <a:p>
            <a:pPr>
              <a:buFontTx/>
              <a:buChar char="•"/>
            </a:pPr>
            <a:r>
              <a:rPr lang="ru-RU" sz="2000" b="1" dirty="0"/>
              <a:t> Во второй половине дня детям предлагаются молочные и овощные блюда.</a:t>
            </a:r>
          </a:p>
          <a:p>
            <a:pPr>
              <a:buFontTx/>
              <a:buChar char="•"/>
            </a:pPr>
            <a:r>
              <a:rPr lang="ru-RU" sz="2000" b="1" dirty="0"/>
              <a:t> Для приготовления вторых блюд кроме говядины используются также субпродукты (печень в виде суфле, котлет, биточков, гуляша). </a:t>
            </a:r>
          </a:p>
          <a:p>
            <a:pPr>
              <a:buFontTx/>
              <a:buChar char="•"/>
            </a:pPr>
            <a:r>
              <a:rPr lang="ru-RU" sz="2000" b="1" dirty="0"/>
              <a:t> Ежедневно в меню включены овощи, как в свежем, так и вареном и тушеном виде. </a:t>
            </a:r>
          </a:p>
          <a:p>
            <a:pPr>
              <a:buFontTx/>
              <a:buChar char="•"/>
            </a:pPr>
            <a:r>
              <a:rPr lang="ru-RU" sz="2000" b="1" dirty="0"/>
              <a:t> Дети регулярно получают на полдник кисломолочные продукты.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ru-RU" sz="2000" b="1" dirty="0"/>
          </a:p>
        </p:txBody>
      </p:sp>
    </p:spTree>
  </p:cSld>
  <p:clrMapOvr>
    <a:masterClrMapping/>
  </p:clrMapOvr>
  <p:transition spd="slow">
    <p:checke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188640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u="sng" dirty="0"/>
              <a:t>Ответственные за организацию питания:</a:t>
            </a: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692696"/>
            <a:ext cx="5004048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/>
              <a:t> </a:t>
            </a:r>
            <a:r>
              <a:rPr lang="ru-RU" sz="2000" b="1" u="sng" dirty="0" smtClean="0">
                <a:solidFill>
                  <a:srgbClr val="FF0000"/>
                </a:solidFill>
              </a:rPr>
              <a:t>Организатор питания в МКДОУ детском саду № 52:</a:t>
            </a:r>
            <a:endParaRPr lang="ru-RU" sz="2400" b="1" u="sng" dirty="0" smtClean="0">
              <a:solidFill>
                <a:srgbClr val="FF0000"/>
              </a:solidFill>
            </a:endParaRPr>
          </a:p>
          <a:p>
            <a:r>
              <a:rPr lang="ru-RU" sz="2400" b="1" dirty="0" smtClean="0"/>
              <a:t>ИП Ефремова И.В.</a:t>
            </a:r>
          </a:p>
          <a:p>
            <a:r>
              <a:rPr lang="ru-RU" sz="2000" b="1" u="sng" dirty="0" smtClean="0">
                <a:solidFill>
                  <a:srgbClr val="FF0000"/>
                </a:solidFill>
              </a:rPr>
              <a:t>Ответственный за питание в МКДОУ детском саду № 52</a:t>
            </a:r>
            <a:r>
              <a:rPr lang="ru-RU" sz="2400" b="1" dirty="0" smtClean="0">
                <a:solidFill>
                  <a:srgbClr val="FF0000"/>
                </a:solidFill>
              </a:rPr>
              <a:t>:</a:t>
            </a:r>
            <a:endParaRPr lang="ru-RU" sz="2400" dirty="0">
              <a:solidFill>
                <a:srgbClr val="FF0000"/>
              </a:solidFill>
            </a:endParaRPr>
          </a:p>
          <a:p>
            <a:r>
              <a:rPr lang="ru-RU" sz="2400" b="1" dirty="0" smtClean="0"/>
              <a:t>Шакирьянова </a:t>
            </a:r>
            <a:r>
              <a:rPr lang="ru-RU" sz="2400" b="1" dirty="0" err="1" smtClean="0"/>
              <a:t>Гульсина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Каржауовна</a:t>
            </a:r>
            <a:endParaRPr lang="ru-RU" sz="2400" b="1" dirty="0"/>
          </a:p>
          <a:p>
            <a:r>
              <a:rPr lang="ru-RU" sz="2000" b="1" u="sng" dirty="0" smtClean="0">
                <a:solidFill>
                  <a:srgbClr val="FF0000"/>
                </a:solidFill>
              </a:rPr>
              <a:t>Повара</a:t>
            </a:r>
            <a:r>
              <a:rPr lang="ru-RU" sz="2000" b="1" u="sng" dirty="0">
                <a:solidFill>
                  <a:srgbClr val="FF0000"/>
                </a:solidFill>
              </a:rPr>
              <a:t>:</a:t>
            </a:r>
            <a:endParaRPr lang="ru-RU" sz="2400" u="sng" dirty="0">
              <a:solidFill>
                <a:srgbClr val="FF0000"/>
              </a:solidFill>
            </a:endParaRPr>
          </a:p>
          <a:p>
            <a:r>
              <a:rPr lang="ru-RU" sz="2400" b="1" dirty="0" smtClean="0"/>
              <a:t>Максимова Ирина Ивановна</a:t>
            </a:r>
            <a:endParaRPr lang="ru-RU" sz="2400" b="1" dirty="0"/>
          </a:p>
          <a:p>
            <a:r>
              <a:rPr lang="ru-RU" sz="2400" b="1" dirty="0" err="1" smtClean="0"/>
              <a:t>Валенцева</a:t>
            </a:r>
            <a:r>
              <a:rPr lang="ru-RU" sz="2400" b="1" dirty="0" smtClean="0"/>
              <a:t> Гелуза </a:t>
            </a:r>
            <a:r>
              <a:rPr lang="ru-RU" sz="2400" b="1" dirty="0" err="1" smtClean="0"/>
              <a:t>Тальгатовна</a:t>
            </a:r>
            <a:endParaRPr lang="ru-RU" sz="2400" b="1" dirty="0"/>
          </a:p>
          <a:p>
            <a:r>
              <a:rPr lang="ru-RU" sz="2000" b="1" u="sng" dirty="0" err="1" smtClean="0">
                <a:solidFill>
                  <a:srgbClr val="FF0000"/>
                </a:solidFill>
              </a:rPr>
              <a:t>Бракеражная</a:t>
            </a:r>
            <a:r>
              <a:rPr lang="ru-RU" sz="2000" b="1" u="sng" dirty="0" smtClean="0">
                <a:solidFill>
                  <a:srgbClr val="FF0000"/>
                </a:solidFill>
              </a:rPr>
              <a:t> комиссия</a:t>
            </a:r>
            <a:r>
              <a:rPr lang="ru-RU" sz="2000" u="sng" dirty="0" smtClean="0">
                <a:solidFill>
                  <a:srgbClr val="FF0000"/>
                </a:solidFill>
              </a:rPr>
              <a:t>:</a:t>
            </a:r>
          </a:p>
          <a:p>
            <a:r>
              <a:rPr lang="ru-RU" b="1" u="sng" dirty="0" smtClean="0">
                <a:solidFill>
                  <a:srgbClr val="FF0000"/>
                </a:solidFill>
              </a:rPr>
              <a:t>Заведующий </a:t>
            </a:r>
          </a:p>
          <a:p>
            <a:r>
              <a:rPr lang="ru-RU" sz="2400" b="1" dirty="0" smtClean="0"/>
              <a:t>Королева Татьяна Александровна</a:t>
            </a:r>
          </a:p>
          <a:p>
            <a:r>
              <a:rPr lang="ru-RU" b="1" u="sng" dirty="0" smtClean="0">
                <a:solidFill>
                  <a:srgbClr val="FF0000"/>
                </a:solidFill>
              </a:rPr>
              <a:t>Старший воспитатель </a:t>
            </a:r>
          </a:p>
          <a:p>
            <a:r>
              <a:rPr lang="ru-RU" sz="2400" b="1" dirty="0" smtClean="0"/>
              <a:t>Кулик Юлия Николаевна</a:t>
            </a:r>
          </a:p>
          <a:p>
            <a:endParaRPr lang="ru-RU" sz="2400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 l="6339" t="21118" r="14427" b="8452"/>
          <a:stretch>
            <a:fillRect/>
          </a:stretch>
        </p:blipFill>
        <p:spPr bwMode="auto">
          <a:xfrm rot="5400000">
            <a:off x="4013684" y="1683060"/>
            <a:ext cx="6048672" cy="4211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hecker dir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2097</TotalTime>
  <Words>472</Words>
  <Application>Microsoft Office PowerPoint</Application>
  <PresentationFormat>Экран (4:3)</PresentationFormat>
  <Paragraphs>75</Paragraphs>
  <Slides>16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  Организация питания  в МКДОУ детском саду № 52</vt:lpstr>
      <vt:lpstr>                   При организации питания воспитанников МКДОУ детского сада № 52 соблюдаются требования, установленные:  -Нормативными правовыми актами Президента Российской Федерации - Нормативными актами Правительства Российской Федерации; -Федеральными законами; -Ведомственными нормативными актами; - Санитарно - эпидемиологическими правилами и нормативами; С документами вы можете ознакомиться на нашем сате перейдя по ссылке: https://52nsergi.tvoysadik.ru/?section_id=228    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питания в дошкольных образовательных учреждениях</dc:title>
  <dc:creator>Козлова Светлана Леонидовна</dc:creator>
  <cp:lastModifiedBy>User</cp:lastModifiedBy>
  <cp:revision>194</cp:revision>
  <dcterms:created xsi:type="dcterms:W3CDTF">2010-02-07T12:11:39Z</dcterms:created>
  <dcterms:modified xsi:type="dcterms:W3CDTF">2022-08-04T07:40:29Z</dcterms:modified>
</cp:coreProperties>
</file>