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7" r:id="rId3"/>
    <p:sldId id="263" r:id="rId4"/>
    <p:sldId id="268" r:id="rId5"/>
    <p:sldId id="258" r:id="rId6"/>
    <p:sldId id="266" r:id="rId7"/>
    <p:sldId id="269" r:id="rId8"/>
    <p:sldId id="259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620688"/>
            <a:ext cx="6120680" cy="648072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</a:rPr>
              <a:t>                       </a:t>
            </a:r>
            <a:br>
              <a:rPr lang="ru-RU" sz="3200" b="1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</a:rPr>
              <a:t>Давайте знакомиться!</a:t>
            </a:r>
            <a:br>
              <a:rPr lang="ru-RU" sz="3200" b="1" i="1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ru-RU" sz="1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99792" y="1142984"/>
            <a:ext cx="612068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</a:rPr>
              <a:t>Вас приветствует учитель- логопед   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rgbClr val="002060"/>
                </a:solidFill>
              </a:rPr>
              <a:t>  МКДОУ  детский сад № 52 </a:t>
            </a:r>
          </a:p>
          <a:p>
            <a:pPr>
              <a:lnSpc>
                <a:spcPct val="150000"/>
              </a:lnSpc>
            </a:pPr>
            <a:r>
              <a:rPr lang="ru-RU" sz="2400" b="1" i="1" dirty="0" smtClean="0">
                <a:solidFill>
                  <a:schemeClr val="bg2">
                    <a:lumMod val="10000"/>
                  </a:schemeClr>
                </a:solidFill>
              </a:rPr>
              <a:t>                   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Трубицина</a:t>
            </a:r>
            <a:r>
              <a:rPr lang="ru-RU" sz="2000" b="1" i="1" dirty="0" smtClean="0">
                <a:solidFill>
                  <a:srgbClr val="C00000"/>
                </a:solidFill>
              </a:rPr>
              <a:t> Елена Вячеславовна</a:t>
            </a:r>
          </a:p>
          <a:p>
            <a:pPr>
              <a:lnSpc>
                <a:spcPct val="150000"/>
              </a:lnSpc>
            </a:pPr>
            <a:r>
              <a:rPr lang="ru-RU" b="1" i="1" dirty="0" smtClean="0">
                <a:solidFill>
                  <a:srgbClr val="002060"/>
                </a:solidFill>
              </a:rPr>
              <a:t>Образование:</a:t>
            </a: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rgbClr val="7030A0"/>
                </a:solidFill>
              </a:rPr>
              <a:t>педагогическое, переподготовка на учителя - логопеда </a:t>
            </a:r>
          </a:p>
          <a:p>
            <a:pPr>
              <a:lnSpc>
                <a:spcPct val="150000"/>
              </a:lnSpc>
            </a:pPr>
            <a:r>
              <a:rPr lang="ru-RU" b="1" i="1" dirty="0" smtClean="0">
                <a:solidFill>
                  <a:srgbClr val="002060"/>
                </a:solidFill>
              </a:rPr>
              <a:t>Стаж педагогической работы: </a:t>
            </a:r>
            <a:r>
              <a:rPr lang="en-US" b="1" i="1" dirty="0" smtClean="0">
                <a:solidFill>
                  <a:srgbClr val="7030A0"/>
                </a:solidFill>
              </a:rPr>
              <a:t>1</a:t>
            </a:r>
            <a:r>
              <a:rPr lang="ru-RU" b="1" i="1" dirty="0" smtClean="0">
                <a:solidFill>
                  <a:srgbClr val="7030A0"/>
                </a:solidFill>
              </a:rPr>
              <a:t>,5 </a:t>
            </a:r>
            <a:r>
              <a:rPr lang="ru-RU" b="1" i="1" dirty="0" smtClean="0">
                <a:solidFill>
                  <a:srgbClr val="7030A0"/>
                </a:solidFill>
              </a:rPr>
              <a:t>года</a:t>
            </a:r>
          </a:p>
          <a:p>
            <a:pPr>
              <a:lnSpc>
                <a:spcPct val="150000"/>
              </a:lnSpc>
            </a:pPr>
            <a:r>
              <a:rPr lang="ru-RU" b="1" i="1" dirty="0" smtClean="0">
                <a:solidFill>
                  <a:srgbClr val="002060"/>
                </a:solidFill>
              </a:rPr>
              <a:t>Стаж работы в должности учителя-логопеда</a:t>
            </a: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ru-RU" b="1" i="1" dirty="0" smtClean="0">
                <a:solidFill>
                  <a:srgbClr val="7030A0"/>
                </a:solidFill>
              </a:rPr>
              <a:t>1,5 года</a:t>
            </a:r>
            <a:endParaRPr lang="ru-RU" b="1" i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ru-RU" b="1" i="1" dirty="0" smtClean="0">
                <a:solidFill>
                  <a:srgbClr val="002060"/>
                </a:solidFill>
              </a:rPr>
              <a:t>Адрес электронной почты:  </a:t>
            </a:r>
            <a:r>
              <a:rPr lang="en-US" b="1" i="1" dirty="0" smtClean="0">
                <a:solidFill>
                  <a:srgbClr val="7030A0"/>
                </a:solidFill>
              </a:rPr>
              <a:t>dedsad52@mail.ru</a:t>
            </a:r>
            <a:endParaRPr lang="ru-RU" b="1" i="1" dirty="0" smtClean="0">
              <a:solidFill>
                <a:srgbClr val="7030A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b="1" i="1" dirty="0" smtClean="0">
                <a:solidFill>
                  <a:srgbClr val="C00000"/>
                </a:solidFill>
              </a:rPr>
              <a:t>Уважаемые  родители, пишите,  и Ваш вопрос не останется  без ответа!</a:t>
            </a:r>
            <a:endParaRPr lang="en-US" b="1" i="1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endParaRPr lang="ru-RU" b="1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Содержимое 6" descr="елена-в-205x30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124744"/>
            <a:ext cx="2064393" cy="30243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86636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/>
              <a:t>Ступени образования:</a:t>
            </a:r>
            <a:endParaRPr lang="ru-RU" sz="32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899592" y="1340768"/>
            <a:ext cx="7787208" cy="453650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  </a:t>
            </a:r>
            <a:r>
              <a:rPr lang="ru-RU" sz="2000" b="1" dirty="0" smtClean="0">
                <a:solidFill>
                  <a:srgbClr val="002060"/>
                </a:solidFill>
              </a:rPr>
              <a:t>1.Уральское педагогическое училище ж/</a:t>
            </a:r>
            <a:r>
              <a:rPr lang="ru-RU" sz="2000" b="1" dirty="0" err="1" smtClean="0">
                <a:solidFill>
                  <a:srgbClr val="002060"/>
                </a:solidFill>
              </a:rPr>
              <a:t>д</a:t>
            </a:r>
            <a:r>
              <a:rPr lang="ru-RU" sz="2000" b="1" dirty="0" smtClean="0">
                <a:solidFill>
                  <a:srgbClr val="002060"/>
                </a:solidFill>
              </a:rPr>
              <a:t> транспорта по специальности «Дошкольное образование», 1996г.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2.АНО «Академия дополнительного профессионального образования», профессиональная переподготовка по программе дополнительного профессионального образования «</a:t>
            </a:r>
            <a:r>
              <a:rPr lang="ru-RU" sz="2000" b="1" dirty="0" err="1" smtClean="0">
                <a:solidFill>
                  <a:srgbClr val="002060"/>
                </a:solidFill>
              </a:rPr>
              <a:t>Логопедагогика</a:t>
            </a:r>
            <a:r>
              <a:rPr lang="ru-RU" sz="2000" b="1" dirty="0" smtClean="0">
                <a:solidFill>
                  <a:srgbClr val="002060"/>
                </a:solidFill>
              </a:rPr>
              <a:t>. Психолого-педагогическое сопровождение лиц с нарушением речи», 2017г.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Квалификация «Коррекционно-развивающее воспитание и обучение детей дошкольного и младшего школьного возраста с нарушением речи».                                                                                 </a:t>
            </a:r>
            <a:endParaRPr lang="ru-RU" sz="20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52928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>  </a:t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/>
            </a:r>
            <a:br>
              <a:rPr lang="ru-RU" sz="3100" b="1" cap="all" dirty="0" smtClean="0">
                <a:latin typeface="+mn-lt"/>
              </a:rPr>
            </a:br>
            <a:r>
              <a:rPr lang="ru-RU" sz="3100" b="1" cap="all" dirty="0" smtClean="0">
                <a:latin typeface="+mn-lt"/>
              </a:rPr>
              <a:t>                                                                                  </a:t>
            </a:r>
            <a:r>
              <a:rPr lang="ru-RU" sz="2700" b="1" dirty="0" smtClean="0">
                <a:latin typeface="+mn-lt"/>
              </a:rPr>
              <a:t/>
            </a:r>
            <a:br>
              <a:rPr lang="ru-RU" sz="2700" b="1" dirty="0" smtClean="0">
                <a:latin typeface="+mn-lt"/>
              </a:rPr>
            </a:b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3600" b="1" i="1" dirty="0" smtClean="0">
                <a:solidFill>
                  <a:schemeClr val="bg2">
                    <a:lumMod val="25000"/>
                  </a:schemeClr>
                </a:solidFill>
              </a:rPr>
              <a:t>Цели и задачи 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000108"/>
            <a:ext cx="7786742" cy="5357850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r>
              <a:rPr lang="ru-RU" sz="2900" b="1" dirty="0" smtClean="0"/>
              <a:t> </a:t>
            </a:r>
            <a:endParaRPr lang="ru-RU" sz="43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4300" b="1" dirty="0" smtClean="0">
                <a:solidFill>
                  <a:srgbClr val="002060"/>
                </a:solidFill>
              </a:rPr>
              <a:t>      </a:t>
            </a:r>
            <a:r>
              <a:rPr lang="ru-RU" sz="4900" b="1" dirty="0" smtClean="0">
                <a:solidFill>
                  <a:srgbClr val="002060"/>
                </a:solidFill>
              </a:rPr>
              <a:t>Цель  логопедической работы: </a:t>
            </a:r>
          </a:p>
          <a:p>
            <a:pPr algn="just">
              <a:buNone/>
            </a:pPr>
            <a:r>
              <a:rPr lang="ru-RU" sz="4900" dirty="0" smtClean="0">
                <a:solidFill>
                  <a:srgbClr val="002060"/>
                </a:solidFill>
              </a:rPr>
              <a:t>Создание условий для полноценного развития детей и успешной коррекции речи через организацию совместной деятельности всех субъектов коррекционно-педагогического пространства в соответствии с ФГОС  ДО.</a:t>
            </a:r>
          </a:p>
          <a:p>
            <a:pPr>
              <a:buNone/>
            </a:pPr>
            <a:r>
              <a:rPr lang="ru-RU" sz="4900" dirty="0" smtClean="0">
                <a:solidFill>
                  <a:srgbClr val="002060"/>
                </a:solidFill>
              </a:rPr>
              <a:t>       </a:t>
            </a:r>
            <a:r>
              <a:rPr lang="ru-RU" sz="4900" b="1" dirty="0" smtClean="0">
                <a:solidFill>
                  <a:srgbClr val="002060"/>
                </a:solidFill>
              </a:rPr>
              <a:t>Задачи:</a:t>
            </a:r>
            <a:r>
              <a:rPr lang="ru-RU" sz="4900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ru-RU" sz="4900" dirty="0" smtClean="0">
                <a:solidFill>
                  <a:srgbClr val="002060"/>
                </a:solidFill>
              </a:rPr>
              <a:t>– реализация адаптированной образовательной программы;</a:t>
            </a:r>
          </a:p>
          <a:p>
            <a:pPr>
              <a:buNone/>
            </a:pPr>
            <a:r>
              <a:rPr lang="ru-RU" sz="4900" dirty="0" smtClean="0">
                <a:solidFill>
                  <a:srgbClr val="002060"/>
                </a:solidFill>
              </a:rPr>
              <a:t>– охрана и укрепление физического и психического здоровья детей, в том числе их эмоционального благополучия;</a:t>
            </a:r>
          </a:p>
          <a:p>
            <a:pPr lvl="0">
              <a:buNone/>
            </a:pPr>
            <a:r>
              <a:rPr lang="ru-RU" sz="4900" dirty="0" smtClean="0">
                <a:solidFill>
                  <a:srgbClr val="002060"/>
                </a:solidFill>
              </a:rPr>
              <a:t>- коррекция нарушений устной  речи путем использования поэтапной системы формирования речи в процессе логопедических занятий с учетом  ФГОС  ДО;  </a:t>
            </a:r>
          </a:p>
          <a:p>
            <a:pPr lvl="0">
              <a:buNone/>
            </a:pPr>
            <a:r>
              <a:rPr lang="ru-RU" sz="4900" dirty="0" smtClean="0">
                <a:solidFill>
                  <a:srgbClr val="002060"/>
                </a:solidFill>
              </a:rPr>
              <a:t>- осуществление индивидуально ориентированной педагогической помощи воспитанникам, в том числе детям с ограниченными  возможностями здоровья с учетом особенностей психофизического развития и индивидуальных возможностей детей (в соответствии с рекомендациями </a:t>
            </a:r>
            <a:r>
              <a:rPr lang="ru-RU" sz="4900" dirty="0" err="1" smtClean="0">
                <a:solidFill>
                  <a:srgbClr val="002060"/>
                </a:solidFill>
              </a:rPr>
              <a:t>психолого-медико-педагогической</a:t>
            </a:r>
            <a:r>
              <a:rPr lang="ru-RU" sz="4900" dirty="0" smtClean="0">
                <a:solidFill>
                  <a:srgbClr val="002060"/>
                </a:solidFill>
              </a:rPr>
              <a:t> комиссии); </a:t>
            </a:r>
          </a:p>
          <a:p>
            <a:pPr lvl="0">
              <a:buNone/>
            </a:pPr>
            <a:r>
              <a:rPr lang="ru-RU" sz="4900" dirty="0" smtClean="0">
                <a:solidFill>
                  <a:srgbClr val="002060"/>
                </a:solidFill>
              </a:rPr>
              <a:t>-повышение  эффективности каждого логопедического мероприятия через взаимосвязь с педагогами ДОУ, родителями воспитанников;</a:t>
            </a:r>
          </a:p>
          <a:p>
            <a:pPr lvl="0" fontAlgn="base">
              <a:buNone/>
            </a:pPr>
            <a:r>
              <a:rPr lang="ru-RU" sz="4900" dirty="0" smtClean="0">
                <a:solidFill>
                  <a:srgbClr val="002060"/>
                </a:solidFill>
              </a:rPr>
              <a:t>-создание развивающей предметно-пространственной среды и условий для обогащенной, разнообразной деятельности воспитанников.</a:t>
            </a:r>
            <a:endParaRPr lang="ru-RU" sz="49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42918"/>
            <a:ext cx="8229600" cy="100013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Кто же такие логопеды и самое главное, </a:t>
            </a:r>
            <a:br>
              <a:rPr lang="ru-RU" sz="3200" b="1" dirty="0" smtClean="0"/>
            </a:br>
            <a:r>
              <a:rPr lang="ru-RU" sz="3200" b="1" dirty="0" smtClean="0"/>
              <a:t>чем они занимаются?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147248" cy="392909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Логопед</a:t>
            </a:r>
            <a:r>
              <a:rPr lang="ru-RU" dirty="0" smtClean="0">
                <a:solidFill>
                  <a:srgbClr val="002060"/>
                </a:solidFill>
              </a:rPr>
              <a:t> — коррекционный педагог, занимающийся устранением речевых нарушений у детей и взрослых. Логопед не только «ставит» звуки.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В задачи логопеда входят расширение и обогащение словарного запаса детей, развитие связной речи и обучение грамоте, исправление грамматических ошибок.</a:t>
            </a:r>
          </a:p>
          <a:p>
            <a:pPr algn="just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Ребенок не рождается со сложившейся речью. Постепенно, шаг за шагом, он учится правильно и четко произносить звуки, связывать между собой слова, строить предложения, ясно и последовательно излагать свои мысли.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Но, к сожалению, иногда речевое развитие происходит с опозданием или с особенностями развития. В этом случае поможет логопед.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57232"/>
            <a:ext cx="8424936" cy="492922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i="1" dirty="0" err="1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Коррекционно</a:t>
            </a:r>
            <a:r>
              <a:rPr lang="ru-RU" sz="3200" b="1" i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 -  развивающая работа</a:t>
            </a:r>
          </a:p>
          <a:p>
            <a:pP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Сколько детей зачисляется на занятия с учителем-логопедом? </a:t>
            </a:r>
          </a:p>
          <a:p>
            <a:pPr algn="just">
              <a:buNone/>
            </a:pPr>
            <a:r>
              <a:rPr lang="ru-RU" sz="1700" dirty="0" smtClean="0">
                <a:solidFill>
                  <a:srgbClr val="002060"/>
                </a:solidFill>
              </a:rPr>
              <a:t> Количество детей, одновременно занимающихся на логопедическом пункте, не должно превышать 25 человек. </a:t>
            </a:r>
          </a:p>
          <a:p>
            <a:pPr algn="just">
              <a:buNone/>
            </a:pPr>
            <a:r>
              <a:rPr lang="ru-RU" sz="1700" dirty="0" smtClean="0">
                <a:solidFill>
                  <a:srgbClr val="002060"/>
                </a:solidFill>
              </a:rPr>
              <a:t>Так как логопедическая помощь требуется большому количеству детей с разными видами речевых диагнозов, то сроки работы с каждым из детей могут сильно различаться. Поэтому на занятия с логопедом дети зачисляются и выпускаются  не всей группой, а индивидуально, по мере исправления речевого нарушения. А на освободившееся место сразу же зачисляется другой ребенок  из  списка обучающихся, нуждающихся в логопедической помощи .  </a:t>
            </a:r>
          </a:p>
          <a:p>
            <a:pPr algn="just">
              <a:buNone/>
            </a:pPr>
            <a:r>
              <a:rPr lang="ru-RU" sz="1700" b="1" dirty="0" smtClean="0">
                <a:solidFill>
                  <a:srgbClr val="002060"/>
                </a:solidFill>
              </a:rPr>
              <a:t>Таким образом</a:t>
            </a:r>
            <a:r>
              <a:rPr lang="ru-RU" sz="1700" dirty="0" smtClean="0">
                <a:solidFill>
                  <a:srgbClr val="002060"/>
                </a:solidFill>
              </a:rPr>
              <a:t>, занятия с учителем-логопедом в детском саду — это открытая и крайне подвижная система. </a:t>
            </a:r>
          </a:p>
          <a:p>
            <a:pPr algn="just">
              <a:buNone/>
            </a:pPr>
            <a:r>
              <a:rPr lang="ru-RU" sz="1700" dirty="0" smtClean="0">
                <a:solidFill>
                  <a:srgbClr val="002060"/>
                </a:solidFill>
              </a:rPr>
              <a:t> В одиночку решить задачу полной коррекции речи детей логопеду очень тяжело. Поэтому он усиленно привлекает к работе и родителей, и специалистов детского сада.  </a:t>
            </a:r>
          </a:p>
          <a:p>
            <a:pPr algn="just"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484784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/>
              <a:t>Контингент обучающихся, зачисленных на коррекционную логопедическую деятельность </a:t>
            </a:r>
            <a:br>
              <a:rPr lang="ru-RU" sz="2800" b="1" i="1" dirty="0" smtClean="0"/>
            </a:br>
            <a:r>
              <a:rPr lang="ru-RU" sz="2800" b="1" i="1" dirty="0" smtClean="0"/>
              <a:t>в 2021 – 2022 учебном году</a:t>
            </a:r>
            <a:endParaRPr lang="ru-RU" sz="2800" b="1" i="1" dirty="0"/>
          </a:p>
        </p:txBody>
      </p:sp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226812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</a:rPr>
              <a:t>В МКДОУ детский сад № 52   осуществляю коррекцию нарушений речи:</a:t>
            </a:r>
          </a:p>
          <a:p>
            <a:pPr>
              <a:lnSpc>
                <a:spcPct val="110000"/>
              </a:lnSpc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 - воспитанников среднего дошкольного возраста  групп </a:t>
            </a:r>
            <a:r>
              <a:rPr lang="ru-RU" sz="2200" b="1" dirty="0" err="1" smtClean="0">
                <a:solidFill>
                  <a:srgbClr val="002060"/>
                </a:solidFill>
              </a:rPr>
              <a:t>общеразвивающей</a:t>
            </a:r>
            <a:r>
              <a:rPr lang="ru-RU" sz="2200" b="1" dirty="0" smtClean="0">
                <a:solidFill>
                  <a:srgbClr val="002060"/>
                </a:solidFill>
              </a:rPr>
              <a:t> направленности (средняя № 1 и  средняя № 2);</a:t>
            </a:r>
          </a:p>
          <a:p>
            <a:pPr>
              <a:lnSpc>
                <a:spcPct val="110000"/>
              </a:lnSpc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- воспитанников старшего дошкольного возраста  групп </a:t>
            </a:r>
            <a:r>
              <a:rPr lang="ru-RU" sz="2200" b="1" dirty="0" err="1" smtClean="0">
                <a:solidFill>
                  <a:srgbClr val="002060"/>
                </a:solidFill>
              </a:rPr>
              <a:t>общеразвивающей</a:t>
            </a:r>
            <a:r>
              <a:rPr lang="ru-RU" sz="2200" b="1" dirty="0" smtClean="0">
                <a:solidFill>
                  <a:srgbClr val="002060"/>
                </a:solidFill>
              </a:rPr>
              <a:t> направленности (подготовительная и  старшая группы);</a:t>
            </a:r>
          </a:p>
          <a:p>
            <a:pPr>
              <a:lnSpc>
                <a:spcPct val="110000"/>
              </a:lnSpc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-  воспитанника подготовительной группы с ограниченными возможностями здоровья. </a:t>
            </a:r>
          </a:p>
          <a:p>
            <a:pPr>
              <a:lnSpc>
                <a:spcPct val="110000"/>
              </a:lnSpc>
              <a:buNone/>
            </a:pPr>
            <a:r>
              <a:rPr lang="ru-RU" sz="2200" b="1" dirty="0" smtClean="0">
                <a:solidFill>
                  <a:srgbClr val="002060"/>
                </a:solidFill>
              </a:rPr>
              <a:t> 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28604"/>
            <a:ext cx="8445624" cy="128588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В каком режиме проходят занятия </a:t>
            </a:r>
            <a:br>
              <a:rPr lang="ru-RU" sz="3200" b="1" dirty="0" smtClean="0"/>
            </a:br>
            <a:r>
              <a:rPr lang="ru-RU" sz="3200" b="1" dirty="0" smtClean="0"/>
              <a:t>с учителем-логопедом?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844824"/>
            <a:ext cx="7992888" cy="446449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Наилучший эффект дают индивидуальные занятия, которые проводятся  2 - 3 раза в неделю. </a:t>
            </a:r>
          </a:p>
          <a:p>
            <a:pPr algn="just"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Как часто проводятся с вашим ребенком индивидуальные занятия и их продолжительность определяет логопед в зависимости от степени выраженности речевого нарушения, возраста ребенка и его психофизических особенностей. </a:t>
            </a: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В основном индивидуальные занятия  длятся от 15 до 25 минут. </a:t>
            </a:r>
          </a:p>
          <a:p>
            <a:pPr algn="just"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Цель индивидуальных логопедических занятий </a:t>
            </a:r>
            <a:r>
              <a:rPr lang="ru-RU" sz="2000" dirty="0" smtClean="0">
                <a:solidFill>
                  <a:srgbClr val="002060"/>
                </a:solidFill>
              </a:rPr>
              <a:t>— коррекция звукопроизношения и развитие фонематических процессов.  </a:t>
            </a: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Все занятия проводятся в  первую половину дня.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/>
              <a:t>График работы учителя – логопеда</a:t>
            </a:r>
            <a:r>
              <a:rPr lang="ru-RU" sz="2400" b="1" i="1" dirty="0" smtClean="0"/>
              <a:t/>
            </a:r>
            <a:br>
              <a:rPr lang="ru-RU" sz="2400" b="1" i="1" dirty="0" smtClean="0"/>
            </a:br>
            <a:r>
              <a:rPr lang="ru-RU" sz="2000" b="1" i="1" dirty="0" smtClean="0"/>
              <a:t> МКДОУ детский сад № 52 , </a:t>
            </a:r>
            <a:r>
              <a:rPr lang="ru-RU" sz="2000" b="1" i="1" dirty="0" err="1" smtClean="0"/>
              <a:t>Трубициной</a:t>
            </a:r>
            <a:r>
              <a:rPr lang="ru-RU" sz="2000" b="1" i="1" dirty="0" smtClean="0"/>
              <a:t> Елены </a:t>
            </a:r>
            <a:r>
              <a:rPr lang="ru-RU" sz="2000" b="1" i="1" dirty="0" smtClean="0"/>
              <a:t>Вячеславовны</a:t>
            </a:r>
            <a:br>
              <a:rPr lang="ru-RU" sz="2000" b="1" i="1" dirty="0" smtClean="0"/>
            </a:br>
            <a:r>
              <a:rPr lang="ru-RU" sz="2000" b="1" i="1" dirty="0" smtClean="0"/>
              <a:t/>
            </a:r>
            <a:br>
              <a:rPr lang="ru-RU" sz="2000" b="1" i="1" dirty="0" smtClean="0"/>
            </a:br>
            <a:endParaRPr lang="ru-RU" sz="20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4522824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None/>
            </a:pPr>
            <a:endParaRPr lang="ru-RU" sz="2300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ru-RU" sz="2300" b="1" i="1" dirty="0" smtClean="0">
                <a:solidFill>
                  <a:srgbClr val="002060"/>
                </a:solidFill>
              </a:rPr>
              <a:t> </a:t>
            </a:r>
            <a:endParaRPr lang="ru-RU" sz="2300" b="1" i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ru-RU" sz="2300" b="1" i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ru-RU" sz="2300" b="1" i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ru-RU" sz="2300" b="1" i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ru-RU" sz="2300" b="1" i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ru-RU" sz="2300" b="1" i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ru-RU" sz="2300" b="1" i="1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ru-RU" sz="2000" b="1" i="1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ru-RU" sz="1900" b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rgbClr val="002060"/>
                </a:solidFill>
              </a:rPr>
              <a:t>    Консультации проводятся по предварительной записи и проходят при личной встрече, а так же с использованием </a:t>
            </a:r>
            <a:r>
              <a:rPr lang="ru-RU" sz="1900" b="1" dirty="0" err="1" smtClean="0">
                <a:solidFill>
                  <a:srgbClr val="002060"/>
                </a:solidFill>
              </a:rPr>
              <a:t>видеочатов</a:t>
            </a:r>
            <a:r>
              <a:rPr lang="ru-RU" sz="1900" b="1" dirty="0" smtClean="0">
                <a:solidFill>
                  <a:srgbClr val="002060"/>
                </a:solidFill>
              </a:rPr>
              <a:t>:  </a:t>
            </a:r>
            <a:r>
              <a:rPr lang="ru-RU" sz="1900" b="1" dirty="0" err="1" smtClean="0">
                <a:solidFill>
                  <a:srgbClr val="002060"/>
                </a:solidFill>
              </a:rPr>
              <a:t>Ватсап</a:t>
            </a:r>
            <a:r>
              <a:rPr lang="ru-RU" sz="1900" b="1" dirty="0" smtClean="0">
                <a:solidFill>
                  <a:srgbClr val="002060"/>
                </a:solidFill>
              </a:rPr>
              <a:t>. </a:t>
            </a:r>
          </a:p>
          <a:p>
            <a:pPr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rgbClr val="C00000"/>
                </a:solidFill>
              </a:rPr>
              <a:t>*  Записаться можно в кабинете логопеда ( 1 этаж ДОУ),  через электронную почту ДОУ, телефон ДОУ.</a:t>
            </a:r>
          </a:p>
          <a:p>
            <a:pPr>
              <a:spcBef>
                <a:spcPts val="0"/>
              </a:spcBef>
              <a:buNone/>
            </a:pPr>
            <a:endParaRPr lang="ru-RU" sz="2800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99592" y="1700810"/>
          <a:ext cx="6984777" cy="2694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259"/>
                <a:gridCol w="2328259"/>
                <a:gridCol w="2328259"/>
              </a:tblGrid>
              <a:tr h="3840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День недели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Подгруппа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Время</a:t>
                      </a:r>
                      <a:endParaRPr lang="ru-RU" dirty="0"/>
                    </a:p>
                  </a:txBody>
                  <a:tcPr/>
                </a:tc>
              </a:tr>
              <a:tr h="384042">
                <a:tc>
                  <a:txBody>
                    <a:bodyPr/>
                    <a:lstStyle/>
                    <a:p>
                      <a:r>
                        <a:rPr lang="ru-RU" dirty="0" smtClean="0"/>
                        <a:t>Понедельник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ОНР Средняя группа (1)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10.00-10.20</a:t>
                      </a:r>
                      <a:endParaRPr lang="ru-RU" sz="1600" dirty="0"/>
                    </a:p>
                  </a:txBody>
                  <a:tcPr/>
                </a:tc>
              </a:tr>
              <a:tr h="384042">
                <a:tc>
                  <a:txBody>
                    <a:bodyPr/>
                    <a:lstStyle/>
                    <a:p>
                      <a:r>
                        <a:rPr lang="ru-RU" dirty="0" smtClean="0"/>
                        <a:t>Вторник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ОНР Средняя группа (2)</a:t>
                      </a:r>
                    </a:p>
                    <a:p>
                      <a:r>
                        <a:rPr lang="ru-RU" sz="1400" dirty="0" smtClean="0"/>
                        <a:t>ОНР Старшая группа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9.30-9.50</a:t>
                      </a:r>
                    </a:p>
                    <a:p>
                      <a:r>
                        <a:rPr lang="ru-RU" sz="1600" dirty="0" smtClean="0"/>
                        <a:t>10.10-10.35</a:t>
                      </a:r>
                      <a:endParaRPr lang="ru-RU" sz="1600" dirty="0"/>
                    </a:p>
                  </a:txBody>
                  <a:tcPr/>
                </a:tc>
              </a:tr>
              <a:tr h="384042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ОНР (1) </a:t>
                      </a:r>
                      <a:r>
                        <a:rPr lang="ru-RU" sz="1400" dirty="0" err="1" smtClean="0"/>
                        <a:t>Подгот</a:t>
                      </a:r>
                      <a:r>
                        <a:rPr lang="ru-RU" sz="1400" dirty="0" smtClean="0"/>
                        <a:t>. группа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10.20-10.50</a:t>
                      </a:r>
                      <a:endParaRPr lang="ru-RU" sz="1600" dirty="0"/>
                    </a:p>
                  </a:txBody>
                  <a:tcPr/>
                </a:tc>
              </a:tr>
              <a:tr h="384042">
                <a:tc>
                  <a:txBody>
                    <a:bodyPr/>
                    <a:lstStyle/>
                    <a:p>
                      <a:r>
                        <a:rPr lang="ru-RU" dirty="0" smtClean="0"/>
                        <a:t>Четверг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ОНР (2) </a:t>
                      </a:r>
                      <a:r>
                        <a:rPr lang="ru-RU" sz="1400" dirty="0" err="1" smtClean="0"/>
                        <a:t>Подготов</a:t>
                      </a:r>
                      <a:r>
                        <a:rPr lang="ru-RU" sz="1400" dirty="0" smtClean="0"/>
                        <a:t>. Группа</a:t>
                      </a:r>
                    </a:p>
                    <a:p>
                      <a:r>
                        <a:rPr lang="ru-RU" sz="1400" dirty="0" smtClean="0"/>
                        <a:t>ФФНР Средняя группа (2)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9.40-10.10</a:t>
                      </a:r>
                    </a:p>
                    <a:p>
                      <a:r>
                        <a:rPr lang="ru-RU" sz="1600" dirty="0" smtClean="0"/>
                        <a:t>10.15-10.35</a:t>
                      </a:r>
                      <a:endParaRPr lang="ru-RU" sz="1600" dirty="0"/>
                    </a:p>
                  </a:txBody>
                  <a:tcPr/>
                </a:tc>
              </a:tr>
              <a:tr h="384042">
                <a:tc>
                  <a:txBody>
                    <a:bodyPr/>
                    <a:lstStyle/>
                    <a:p>
                      <a:r>
                        <a:rPr lang="ru-RU" dirty="0" smtClean="0"/>
                        <a:t>Пятница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ФФНР Старшая</a:t>
                      </a:r>
                      <a:r>
                        <a:rPr lang="ru-RU" sz="1400" baseline="0" dirty="0" smtClean="0"/>
                        <a:t> группа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9.35-10.00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642918"/>
            <a:ext cx="7929618" cy="5643602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5800" b="1" i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Уважаемые родители, помните! </a:t>
            </a:r>
          </a:p>
          <a:p>
            <a:pPr algn="ctr">
              <a:buNone/>
            </a:pPr>
            <a:endParaRPr lang="ru-RU" sz="31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just">
              <a:buNone/>
            </a:pPr>
            <a:r>
              <a:rPr lang="ru-RU" sz="3300" dirty="0" smtClean="0">
                <a:solidFill>
                  <a:srgbClr val="002060"/>
                </a:solidFill>
              </a:rPr>
              <a:t>     1. Если Вы хотите, чтобы Ваш ребенок в будущем приобрел интересную специальность, раскрылся как личность, в первую очередь научите ребенка грамотно и красиво говорить. </a:t>
            </a:r>
          </a:p>
          <a:p>
            <a:pPr algn="just">
              <a:buNone/>
            </a:pPr>
            <a:r>
              <a:rPr lang="ru-RU" sz="3300" dirty="0" smtClean="0">
                <a:solidFill>
                  <a:srgbClr val="002060"/>
                </a:solidFill>
              </a:rPr>
              <a:t/>
            </a:r>
            <a:br>
              <a:rPr lang="ru-RU" sz="3300" dirty="0" smtClean="0">
                <a:solidFill>
                  <a:srgbClr val="002060"/>
                </a:solidFill>
              </a:rPr>
            </a:br>
            <a:r>
              <a:rPr lang="ru-RU" sz="3300" dirty="0" smtClean="0">
                <a:solidFill>
                  <a:srgbClr val="002060"/>
                </a:solidFill>
              </a:rPr>
              <a:t>2.  Правильная речь необходима человеку любой специальности. Неправильная, скудная речь ребенка затрудняет его общение с окружающим миром, отражается на его общем развитии, характере, а в будущем может быть причиной плохой успеваемости в школе. Речь ребенка развивается путем подражания речи окружающих. Поэтому ребенок должен слышать только правильную речь в семье. </a:t>
            </a:r>
          </a:p>
          <a:p>
            <a:pPr algn="just">
              <a:buNone/>
            </a:pPr>
            <a:r>
              <a:rPr lang="ru-RU" sz="3300" dirty="0" smtClean="0">
                <a:solidFill>
                  <a:srgbClr val="002060"/>
                </a:solidFill>
              </a:rPr>
              <a:t/>
            </a:r>
            <a:br>
              <a:rPr lang="ru-RU" sz="3300" dirty="0" smtClean="0">
                <a:solidFill>
                  <a:srgbClr val="002060"/>
                </a:solidFill>
              </a:rPr>
            </a:br>
            <a:r>
              <a:rPr lang="ru-RU" sz="3300" dirty="0" smtClean="0">
                <a:solidFill>
                  <a:srgbClr val="002060"/>
                </a:solidFill>
              </a:rPr>
              <a:t>3.  Речь отца, матери и всех членов семьи - это первый образец, которому подражает ребенок.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Родители!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Вы - первые учителя родного языка для своего ребенка! 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Семья - первая школа! </a:t>
            </a:r>
          </a:p>
          <a:p>
            <a:pPr algn="ctr">
              <a:buNone/>
            </a:pPr>
            <a:endParaRPr lang="ru-RU" sz="3600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А мы всегда готовы Вам помочь!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311</TotalTime>
  <Words>480</Words>
  <Application>Microsoft Office PowerPoint</Application>
  <PresentationFormat>Экран (4:3)</PresentationFormat>
  <Paragraphs>96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                        Давайте знакомиться! </vt:lpstr>
      <vt:lpstr>Ступени образования:</vt:lpstr>
      <vt:lpstr>                                                                                                                 Цели и задачи :</vt:lpstr>
      <vt:lpstr>Кто же такие логопеды и самое главное,  чем они занимаются?</vt:lpstr>
      <vt:lpstr>Слайд 5</vt:lpstr>
      <vt:lpstr>Контингент обучающихся, зачисленных на коррекционную логопедическую деятельность  в 2021 – 2022 учебном году</vt:lpstr>
      <vt:lpstr>В каком режиме проходят занятия  с учителем-логопедом? </vt:lpstr>
      <vt:lpstr>График работы учителя – логопеда  МКДОУ детский сад № 52 , Трубициной Елены Вячеславовны  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Elena</dc:creator>
  <cp:lastModifiedBy>1</cp:lastModifiedBy>
  <cp:revision>37</cp:revision>
  <dcterms:created xsi:type="dcterms:W3CDTF">2020-09-20T08:23:44Z</dcterms:created>
  <dcterms:modified xsi:type="dcterms:W3CDTF">2021-10-15T11:36:04Z</dcterms:modified>
</cp:coreProperties>
</file>