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7" r:id="rId2"/>
    <p:sldId id="267" r:id="rId3"/>
    <p:sldId id="263" r:id="rId4"/>
    <p:sldId id="268" r:id="rId5"/>
    <p:sldId id="258" r:id="rId6"/>
    <p:sldId id="266" r:id="rId7"/>
    <p:sldId id="269" r:id="rId8"/>
    <p:sldId id="259" r:id="rId9"/>
    <p:sldId id="260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164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15.10.21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15.10.21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15.10.21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15.10.21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15.10.21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15.10.21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15.10.21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15.10.21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15.10.21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15.10.21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15.10.21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15.10.21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2" name="Группа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95736" y="620688"/>
            <a:ext cx="6120680" cy="648072"/>
          </a:xfrm>
        </p:spPr>
        <p:txBody>
          <a:bodyPr>
            <a:noAutofit/>
          </a:bodyPr>
          <a:lstStyle/>
          <a:p>
            <a:pPr algn="ctr"/>
            <a:r>
              <a:rPr lang="ru-RU" sz="3200" b="1" i="1" dirty="0" smtClean="0">
                <a:solidFill>
                  <a:schemeClr val="bg2">
                    <a:lumMod val="25000"/>
                  </a:schemeClr>
                </a:solidFill>
              </a:rPr>
              <a:t>                       </a:t>
            </a:r>
            <a:br>
              <a:rPr lang="ru-RU" sz="3200" b="1" i="1" dirty="0" smtClean="0">
                <a:solidFill>
                  <a:schemeClr val="bg2">
                    <a:lumMod val="25000"/>
                  </a:schemeClr>
                </a:solidFill>
              </a:rPr>
            </a:br>
            <a:r>
              <a:rPr lang="ru-RU" sz="3200" b="1" i="1" dirty="0" smtClean="0">
                <a:solidFill>
                  <a:schemeClr val="bg2">
                    <a:lumMod val="25000"/>
                  </a:schemeClr>
                </a:solidFill>
              </a:rPr>
              <a:t>Давайте знакомиться!</a:t>
            </a:r>
            <a:br>
              <a:rPr lang="ru-RU" sz="3200" b="1" i="1" dirty="0" smtClean="0">
                <a:solidFill>
                  <a:schemeClr val="bg2">
                    <a:lumMod val="25000"/>
                  </a:schemeClr>
                </a:solidFill>
              </a:rPr>
            </a:br>
            <a:endParaRPr lang="ru-RU" sz="140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2699792" y="1142984"/>
            <a:ext cx="6120680" cy="54938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ru-RU" sz="2400" b="1" i="1" dirty="0" smtClean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ru-RU" sz="2400" b="1" i="1" dirty="0" smtClean="0">
                <a:solidFill>
                  <a:srgbClr val="002060"/>
                </a:solidFill>
              </a:rPr>
              <a:t>Вас приветствует учитель- логопед   </a:t>
            </a:r>
          </a:p>
          <a:p>
            <a:pPr>
              <a:lnSpc>
                <a:spcPct val="150000"/>
              </a:lnSpc>
            </a:pPr>
            <a:r>
              <a:rPr lang="ru-RU" sz="2400" b="1" i="1" dirty="0" smtClean="0">
                <a:solidFill>
                  <a:srgbClr val="002060"/>
                </a:solidFill>
              </a:rPr>
              <a:t>  МКДОУ  детский сад № 52 </a:t>
            </a:r>
          </a:p>
          <a:p>
            <a:pPr>
              <a:lnSpc>
                <a:spcPct val="150000"/>
              </a:lnSpc>
            </a:pPr>
            <a:r>
              <a:rPr lang="ru-RU" sz="2400" b="1" i="1" dirty="0" smtClean="0">
                <a:solidFill>
                  <a:schemeClr val="bg2">
                    <a:lumMod val="10000"/>
                  </a:schemeClr>
                </a:solidFill>
              </a:rPr>
              <a:t>                    </a:t>
            </a:r>
            <a:r>
              <a:rPr lang="ru-RU" sz="2000" b="1" i="1" dirty="0" err="1" smtClean="0">
                <a:solidFill>
                  <a:srgbClr val="C00000"/>
                </a:solidFill>
              </a:rPr>
              <a:t>Трубицина</a:t>
            </a:r>
            <a:r>
              <a:rPr lang="ru-RU" sz="2000" b="1" i="1" dirty="0" smtClean="0">
                <a:solidFill>
                  <a:srgbClr val="C00000"/>
                </a:solidFill>
              </a:rPr>
              <a:t> Елена Вячеславовна</a:t>
            </a:r>
          </a:p>
          <a:p>
            <a:pPr>
              <a:lnSpc>
                <a:spcPct val="150000"/>
              </a:lnSpc>
            </a:pPr>
            <a:r>
              <a:rPr lang="ru-RU" b="1" i="1" dirty="0" smtClean="0">
                <a:solidFill>
                  <a:srgbClr val="002060"/>
                </a:solidFill>
              </a:rPr>
              <a:t>Образование:</a:t>
            </a:r>
            <a:r>
              <a:rPr lang="ru-RU" b="1" i="1" dirty="0" smtClean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ru-RU" b="1" i="1" dirty="0" smtClean="0">
                <a:solidFill>
                  <a:srgbClr val="7030A0"/>
                </a:solidFill>
              </a:rPr>
              <a:t>педагогическое, переподготовка на учителя - логопеда </a:t>
            </a:r>
          </a:p>
          <a:p>
            <a:pPr>
              <a:lnSpc>
                <a:spcPct val="150000"/>
              </a:lnSpc>
            </a:pPr>
            <a:r>
              <a:rPr lang="ru-RU" b="1" i="1" dirty="0" smtClean="0">
                <a:solidFill>
                  <a:srgbClr val="002060"/>
                </a:solidFill>
              </a:rPr>
              <a:t>Стаж педагогической работы: </a:t>
            </a:r>
            <a:r>
              <a:rPr lang="en-US" b="1" i="1" dirty="0" smtClean="0">
                <a:solidFill>
                  <a:srgbClr val="7030A0"/>
                </a:solidFill>
              </a:rPr>
              <a:t>1</a:t>
            </a:r>
            <a:r>
              <a:rPr lang="ru-RU" b="1" i="1" dirty="0" smtClean="0">
                <a:solidFill>
                  <a:srgbClr val="7030A0"/>
                </a:solidFill>
              </a:rPr>
              <a:t>,5 </a:t>
            </a:r>
            <a:r>
              <a:rPr lang="ru-RU" b="1" i="1" dirty="0" smtClean="0">
                <a:solidFill>
                  <a:srgbClr val="7030A0"/>
                </a:solidFill>
              </a:rPr>
              <a:t>года</a:t>
            </a:r>
          </a:p>
          <a:p>
            <a:pPr>
              <a:lnSpc>
                <a:spcPct val="150000"/>
              </a:lnSpc>
            </a:pPr>
            <a:r>
              <a:rPr lang="ru-RU" b="1" i="1" dirty="0" smtClean="0">
                <a:solidFill>
                  <a:srgbClr val="002060"/>
                </a:solidFill>
              </a:rPr>
              <a:t>Стаж работы в должности учителя-логопеда</a:t>
            </a:r>
            <a:r>
              <a:rPr lang="ru-RU" b="1" i="1" dirty="0" smtClean="0">
                <a:solidFill>
                  <a:schemeClr val="bg2">
                    <a:lumMod val="10000"/>
                  </a:schemeClr>
                </a:solidFill>
              </a:rPr>
              <a:t>: </a:t>
            </a:r>
            <a:r>
              <a:rPr lang="ru-RU" b="1" i="1" dirty="0" smtClean="0">
                <a:solidFill>
                  <a:srgbClr val="7030A0"/>
                </a:solidFill>
              </a:rPr>
              <a:t>1,5 года</a:t>
            </a:r>
            <a:endParaRPr lang="ru-RU" b="1" i="1" dirty="0" smtClean="0">
              <a:solidFill>
                <a:srgbClr val="7030A0"/>
              </a:solidFill>
            </a:endParaRPr>
          </a:p>
          <a:p>
            <a:pPr>
              <a:lnSpc>
                <a:spcPct val="150000"/>
              </a:lnSpc>
            </a:pPr>
            <a:r>
              <a:rPr lang="ru-RU" b="1" i="1" dirty="0" smtClean="0">
                <a:solidFill>
                  <a:srgbClr val="002060"/>
                </a:solidFill>
              </a:rPr>
              <a:t>Адрес электронной почты:  </a:t>
            </a:r>
            <a:r>
              <a:rPr lang="en-US" b="1" i="1" dirty="0" smtClean="0">
                <a:solidFill>
                  <a:srgbClr val="7030A0"/>
                </a:solidFill>
              </a:rPr>
              <a:t>dedsad52@mail.ru</a:t>
            </a:r>
            <a:endParaRPr lang="ru-RU" b="1" i="1" dirty="0" smtClean="0">
              <a:solidFill>
                <a:srgbClr val="7030A0"/>
              </a:solidFill>
            </a:endParaRPr>
          </a:p>
          <a:p>
            <a:pPr algn="ctr">
              <a:lnSpc>
                <a:spcPct val="150000"/>
              </a:lnSpc>
            </a:pPr>
            <a:r>
              <a:rPr lang="ru-RU" b="1" i="1" dirty="0" smtClean="0">
                <a:solidFill>
                  <a:srgbClr val="C00000"/>
                </a:solidFill>
              </a:rPr>
              <a:t>Уважаемые  родители, пишите,  и Ваш вопрос не останется  без ответа!</a:t>
            </a:r>
            <a:endParaRPr lang="en-US" b="1" i="1" dirty="0" smtClean="0">
              <a:solidFill>
                <a:srgbClr val="C00000"/>
              </a:solidFill>
            </a:endParaRPr>
          </a:p>
          <a:p>
            <a:pPr>
              <a:lnSpc>
                <a:spcPct val="150000"/>
              </a:lnSpc>
            </a:pPr>
            <a:endParaRPr lang="ru-RU" b="1" i="1" dirty="0" smtClean="0">
              <a:solidFill>
                <a:schemeClr val="bg2">
                  <a:lumMod val="10000"/>
                </a:schemeClr>
              </a:solidFill>
            </a:endParaRPr>
          </a:p>
        </p:txBody>
      </p:sp>
      <p:pic>
        <p:nvPicPr>
          <p:cNvPr id="7" name="Содержимое 6" descr="елена-в-205x300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323528" y="1124744"/>
            <a:ext cx="2064393" cy="3024336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683568" y="260648"/>
            <a:ext cx="8229600" cy="866360"/>
          </a:xfrm>
        </p:spPr>
        <p:txBody>
          <a:bodyPr>
            <a:normAutofit/>
          </a:bodyPr>
          <a:lstStyle/>
          <a:p>
            <a:pPr algn="ctr"/>
            <a:r>
              <a:rPr lang="ru-RU" sz="3200" b="1" i="1" dirty="0" smtClean="0"/>
              <a:t>Ступени образования:</a:t>
            </a:r>
            <a:endParaRPr lang="ru-RU" sz="3200" dirty="0"/>
          </a:p>
        </p:txBody>
      </p:sp>
      <p:sp>
        <p:nvSpPr>
          <p:cNvPr id="6" name="Содержимое 5"/>
          <p:cNvSpPr>
            <a:spLocks noGrp="1"/>
          </p:cNvSpPr>
          <p:nvPr>
            <p:ph idx="1"/>
          </p:nvPr>
        </p:nvSpPr>
        <p:spPr>
          <a:xfrm>
            <a:off x="899592" y="1340768"/>
            <a:ext cx="7787208" cy="4536504"/>
          </a:xfrm>
        </p:spPr>
        <p:txBody>
          <a:bodyPr>
            <a:normAutofit/>
          </a:bodyPr>
          <a:lstStyle/>
          <a:p>
            <a:pPr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2000" b="1" i="1" dirty="0" smtClean="0">
                <a:solidFill>
                  <a:srgbClr val="002060"/>
                </a:solidFill>
              </a:rPr>
              <a:t> </a:t>
            </a:r>
            <a:r>
              <a:rPr lang="ru-RU" sz="2000" b="1" dirty="0" smtClean="0">
                <a:solidFill>
                  <a:srgbClr val="002060"/>
                </a:solidFill>
              </a:rPr>
              <a:t>  </a:t>
            </a:r>
            <a:r>
              <a:rPr lang="ru-RU" sz="2000" b="1" dirty="0" smtClean="0">
                <a:solidFill>
                  <a:srgbClr val="002060"/>
                </a:solidFill>
              </a:rPr>
              <a:t>1.Уральское педагогическое училище ж/</a:t>
            </a:r>
            <a:r>
              <a:rPr lang="ru-RU" sz="2000" b="1" dirty="0" err="1" smtClean="0">
                <a:solidFill>
                  <a:srgbClr val="002060"/>
                </a:solidFill>
              </a:rPr>
              <a:t>д</a:t>
            </a:r>
            <a:r>
              <a:rPr lang="ru-RU" sz="2000" b="1" dirty="0" smtClean="0">
                <a:solidFill>
                  <a:srgbClr val="002060"/>
                </a:solidFill>
              </a:rPr>
              <a:t> транспорта по специальности «Дошкольное образование», 1996г.</a:t>
            </a:r>
          </a:p>
          <a:p>
            <a:pPr>
              <a:lnSpc>
                <a:spcPct val="120000"/>
              </a:lnSpc>
              <a:spcBef>
                <a:spcPts val="0"/>
              </a:spcBef>
              <a:buNone/>
            </a:pPr>
            <a:endParaRPr lang="ru-RU" sz="2000" b="1" dirty="0" smtClean="0">
              <a:solidFill>
                <a:srgbClr val="002060"/>
              </a:solidFill>
            </a:endParaRPr>
          </a:p>
          <a:p>
            <a:pPr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2000" b="1" dirty="0" smtClean="0">
                <a:solidFill>
                  <a:srgbClr val="002060"/>
                </a:solidFill>
              </a:rPr>
              <a:t>2.АНО «Академия дополнительного профессионального образования», профессиональная переподготовка по программе дополнительного профессионального образования «</a:t>
            </a:r>
            <a:r>
              <a:rPr lang="ru-RU" sz="2000" b="1" dirty="0" err="1" smtClean="0">
                <a:solidFill>
                  <a:srgbClr val="002060"/>
                </a:solidFill>
              </a:rPr>
              <a:t>Логопедагогика</a:t>
            </a:r>
            <a:r>
              <a:rPr lang="ru-RU" sz="2000" b="1" dirty="0" smtClean="0">
                <a:solidFill>
                  <a:srgbClr val="002060"/>
                </a:solidFill>
              </a:rPr>
              <a:t>. Психолого-педагогическое сопровождение лиц с нарушением речи», 2017г.</a:t>
            </a:r>
          </a:p>
          <a:p>
            <a:pPr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2000" b="1" dirty="0" smtClean="0">
                <a:solidFill>
                  <a:srgbClr val="002060"/>
                </a:solidFill>
              </a:rPr>
              <a:t>Квалификация «Коррекционно-развивающее воспитание и обучение детей дошкольного и младшего школьного возраста с нарушением речи».                                                                                 </a:t>
            </a:r>
            <a:endParaRPr lang="ru-RU" sz="2000" b="1" dirty="0" smtClean="0">
              <a:solidFill>
                <a:srgbClr val="00206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395536" y="188640"/>
            <a:ext cx="8352928" cy="648072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100" b="1" cap="all" dirty="0" smtClean="0">
                <a:latin typeface="+mn-lt"/>
              </a:rPr>
              <a:t/>
            </a:r>
            <a:br>
              <a:rPr lang="ru-RU" sz="3100" b="1" cap="all" dirty="0" smtClean="0">
                <a:latin typeface="+mn-lt"/>
              </a:rPr>
            </a:br>
            <a:r>
              <a:rPr lang="ru-RU" sz="3100" b="1" cap="all" dirty="0" smtClean="0">
                <a:latin typeface="+mn-lt"/>
              </a:rPr>
              <a:t/>
            </a:r>
            <a:br>
              <a:rPr lang="ru-RU" sz="3100" b="1" cap="all" dirty="0" smtClean="0">
                <a:latin typeface="+mn-lt"/>
              </a:rPr>
            </a:br>
            <a:r>
              <a:rPr lang="ru-RU" sz="3100" b="1" cap="all" dirty="0" smtClean="0">
                <a:latin typeface="+mn-lt"/>
              </a:rPr>
              <a:t/>
            </a:r>
            <a:br>
              <a:rPr lang="ru-RU" sz="3100" b="1" cap="all" dirty="0" smtClean="0">
                <a:latin typeface="+mn-lt"/>
              </a:rPr>
            </a:br>
            <a:r>
              <a:rPr lang="ru-RU" sz="3100" b="1" cap="all" dirty="0" smtClean="0">
                <a:latin typeface="+mn-lt"/>
              </a:rPr>
              <a:t/>
            </a:r>
            <a:br>
              <a:rPr lang="ru-RU" sz="3100" b="1" cap="all" dirty="0" smtClean="0">
                <a:latin typeface="+mn-lt"/>
              </a:rPr>
            </a:br>
            <a:r>
              <a:rPr lang="ru-RU" sz="3100" b="1" cap="all" dirty="0" smtClean="0">
                <a:latin typeface="+mn-lt"/>
              </a:rPr>
              <a:t/>
            </a:r>
            <a:br>
              <a:rPr lang="ru-RU" sz="3100" b="1" cap="all" dirty="0" smtClean="0">
                <a:latin typeface="+mn-lt"/>
              </a:rPr>
            </a:br>
            <a:r>
              <a:rPr lang="ru-RU" sz="3100" b="1" cap="all" dirty="0" smtClean="0">
                <a:latin typeface="+mn-lt"/>
              </a:rPr>
              <a:t/>
            </a:r>
            <a:br>
              <a:rPr lang="ru-RU" sz="3100" b="1" cap="all" dirty="0" smtClean="0">
                <a:latin typeface="+mn-lt"/>
              </a:rPr>
            </a:br>
            <a:r>
              <a:rPr lang="ru-RU" sz="3100" b="1" cap="all" dirty="0" smtClean="0">
                <a:latin typeface="+mn-lt"/>
              </a:rPr>
              <a:t/>
            </a:r>
            <a:br>
              <a:rPr lang="ru-RU" sz="3100" b="1" cap="all" dirty="0" smtClean="0">
                <a:latin typeface="+mn-lt"/>
              </a:rPr>
            </a:br>
            <a:r>
              <a:rPr lang="ru-RU" sz="3100" b="1" cap="all" dirty="0" smtClean="0">
                <a:latin typeface="+mn-lt"/>
              </a:rPr>
              <a:t/>
            </a:r>
            <a:br>
              <a:rPr lang="ru-RU" sz="3100" b="1" cap="all" dirty="0" smtClean="0">
                <a:latin typeface="+mn-lt"/>
              </a:rPr>
            </a:br>
            <a:r>
              <a:rPr lang="ru-RU" sz="3100" b="1" cap="all" dirty="0" smtClean="0">
                <a:latin typeface="+mn-lt"/>
              </a:rPr>
              <a:t/>
            </a:r>
            <a:br>
              <a:rPr lang="ru-RU" sz="3100" b="1" cap="all" dirty="0" smtClean="0">
                <a:latin typeface="+mn-lt"/>
              </a:rPr>
            </a:br>
            <a:r>
              <a:rPr lang="ru-RU" sz="3100" b="1" cap="all" dirty="0" smtClean="0">
                <a:latin typeface="+mn-lt"/>
              </a:rPr>
              <a:t/>
            </a:r>
            <a:br>
              <a:rPr lang="ru-RU" sz="3100" b="1" cap="all" dirty="0" smtClean="0">
                <a:latin typeface="+mn-lt"/>
              </a:rPr>
            </a:br>
            <a:r>
              <a:rPr lang="ru-RU" sz="3100" b="1" cap="all" dirty="0" smtClean="0">
                <a:latin typeface="+mn-lt"/>
              </a:rPr>
              <a:t/>
            </a:r>
            <a:br>
              <a:rPr lang="ru-RU" sz="3100" b="1" cap="all" dirty="0" smtClean="0">
                <a:latin typeface="+mn-lt"/>
              </a:rPr>
            </a:br>
            <a:r>
              <a:rPr lang="ru-RU" sz="3100" b="1" cap="all" dirty="0" smtClean="0">
                <a:latin typeface="+mn-lt"/>
              </a:rPr>
              <a:t/>
            </a:r>
            <a:br>
              <a:rPr lang="ru-RU" sz="3100" b="1" cap="all" dirty="0" smtClean="0">
                <a:latin typeface="+mn-lt"/>
              </a:rPr>
            </a:br>
            <a:r>
              <a:rPr lang="ru-RU" sz="3100" b="1" cap="all" dirty="0" smtClean="0">
                <a:latin typeface="+mn-lt"/>
              </a:rPr>
              <a:t/>
            </a:r>
            <a:br>
              <a:rPr lang="ru-RU" sz="3100" b="1" cap="all" dirty="0" smtClean="0">
                <a:latin typeface="+mn-lt"/>
              </a:rPr>
            </a:br>
            <a:r>
              <a:rPr lang="ru-RU" sz="3100" b="1" cap="all" dirty="0" smtClean="0">
                <a:latin typeface="+mn-lt"/>
              </a:rPr>
              <a:t/>
            </a:r>
            <a:br>
              <a:rPr lang="ru-RU" sz="3100" b="1" cap="all" dirty="0" smtClean="0">
                <a:latin typeface="+mn-lt"/>
              </a:rPr>
            </a:br>
            <a:r>
              <a:rPr lang="ru-RU" sz="3100" b="1" cap="all" dirty="0" smtClean="0">
                <a:latin typeface="+mn-lt"/>
              </a:rPr>
              <a:t/>
            </a:r>
            <a:br>
              <a:rPr lang="ru-RU" sz="3100" b="1" cap="all" dirty="0" smtClean="0">
                <a:latin typeface="+mn-lt"/>
              </a:rPr>
            </a:br>
            <a:r>
              <a:rPr lang="ru-RU" sz="3100" b="1" cap="all" dirty="0" smtClean="0">
                <a:latin typeface="+mn-lt"/>
              </a:rPr>
              <a:t/>
            </a:r>
            <a:br>
              <a:rPr lang="ru-RU" sz="3100" b="1" cap="all" dirty="0" smtClean="0">
                <a:latin typeface="+mn-lt"/>
              </a:rPr>
            </a:br>
            <a:r>
              <a:rPr lang="ru-RU" sz="3100" b="1" cap="all" dirty="0" smtClean="0">
                <a:latin typeface="+mn-lt"/>
              </a:rPr>
              <a:t/>
            </a:r>
            <a:br>
              <a:rPr lang="ru-RU" sz="3100" b="1" cap="all" dirty="0" smtClean="0">
                <a:latin typeface="+mn-lt"/>
              </a:rPr>
            </a:br>
            <a:r>
              <a:rPr lang="ru-RU" sz="3100" b="1" cap="all" dirty="0" smtClean="0">
                <a:latin typeface="+mn-lt"/>
              </a:rPr>
              <a:t/>
            </a:r>
            <a:br>
              <a:rPr lang="ru-RU" sz="3100" b="1" cap="all" dirty="0" smtClean="0">
                <a:latin typeface="+mn-lt"/>
              </a:rPr>
            </a:br>
            <a:r>
              <a:rPr lang="ru-RU" sz="3100" b="1" cap="all" dirty="0" smtClean="0">
                <a:latin typeface="+mn-lt"/>
              </a:rPr>
              <a:t/>
            </a:r>
            <a:br>
              <a:rPr lang="ru-RU" sz="3100" b="1" cap="all" dirty="0" smtClean="0">
                <a:latin typeface="+mn-lt"/>
              </a:rPr>
            </a:br>
            <a:r>
              <a:rPr lang="ru-RU" sz="3100" b="1" cap="all" dirty="0" smtClean="0">
                <a:latin typeface="+mn-lt"/>
              </a:rPr>
              <a:t/>
            </a:r>
            <a:br>
              <a:rPr lang="ru-RU" sz="3100" b="1" cap="all" dirty="0" smtClean="0">
                <a:latin typeface="+mn-lt"/>
              </a:rPr>
            </a:br>
            <a:r>
              <a:rPr lang="ru-RU" sz="3100" b="1" cap="all" dirty="0" smtClean="0">
                <a:latin typeface="+mn-lt"/>
              </a:rPr>
              <a:t/>
            </a:r>
            <a:br>
              <a:rPr lang="ru-RU" sz="3100" b="1" cap="all" dirty="0" smtClean="0">
                <a:latin typeface="+mn-lt"/>
              </a:rPr>
            </a:br>
            <a:r>
              <a:rPr lang="ru-RU" sz="3100" b="1" cap="all" dirty="0" smtClean="0">
                <a:latin typeface="+mn-lt"/>
              </a:rPr>
              <a:t>  </a:t>
            </a:r>
            <a:br>
              <a:rPr lang="ru-RU" sz="3100" b="1" cap="all" dirty="0" smtClean="0">
                <a:latin typeface="+mn-lt"/>
              </a:rPr>
            </a:br>
            <a:r>
              <a:rPr lang="ru-RU" sz="3100" b="1" cap="all" dirty="0" smtClean="0">
                <a:latin typeface="+mn-lt"/>
              </a:rPr>
              <a:t/>
            </a:r>
            <a:br>
              <a:rPr lang="ru-RU" sz="3100" b="1" cap="all" dirty="0" smtClean="0">
                <a:latin typeface="+mn-lt"/>
              </a:rPr>
            </a:br>
            <a:r>
              <a:rPr lang="ru-RU" sz="3100" b="1" cap="all" dirty="0" smtClean="0">
                <a:latin typeface="+mn-lt"/>
              </a:rPr>
              <a:t/>
            </a:r>
            <a:br>
              <a:rPr lang="ru-RU" sz="3100" b="1" cap="all" dirty="0" smtClean="0">
                <a:latin typeface="+mn-lt"/>
              </a:rPr>
            </a:br>
            <a:r>
              <a:rPr lang="ru-RU" sz="3100" b="1" cap="all" dirty="0" smtClean="0">
                <a:latin typeface="+mn-lt"/>
              </a:rPr>
              <a:t/>
            </a:r>
            <a:br>
              <a:rPr lang="ru-RU" sz="3100" b="1" cap="all" dirty="0" smtClean="0">
                <a:latin typeface="+mn-lt"/>
              </a:rPr>
            </a:br>
            <a:r>
              <a:rPr lang="ru-RU" sz="3100" b="1" cap="all" dirty="0" smtClean="0">
                <a:latin typeface="+mn-lt"/>
              </a:rPr>
              <a:t/>
            </a:r>
            <a:br>
              <a:rPr lang="ru-RU" sz="3100" b="1" cap="all" dirty="0" smtClean="0">
                <a:latin typeface="+mn-lt"/>
              </a:rPr>
            </a:br>
            <a:r>
              <a:rPr lang="ru-RU" sz="3100" b="1" cap="all" dirty="0" smtClean="0">
                <a:latin typeface="+mn-lt"/>
              </a:rPr>
              <a:t/>
            </a:r>
            <a:br>
              <a:rPr lang="ru-RU" sz="3100" b="1" cap="all" dirty="0" smtClean="0">
                <a:latin typeface="+mn-lt"/>
              </a:rPr>
            </a:br>
            <a:r>
              <a:rPr lang="ru-RU" sz="3100" b="1" cap="all" dirty="0" smtClean="0">
                <a:latin typeface="+mn-lt"/>
              </a:rPr>
              <a:t>                                                                                  </a:t>
            </a:r>
            <a:r>
              <a:rPr lang="ru-RU" sz="2700" b="1" dirty="0" smtClean="0">
                <a:latin typeface="+mn-lt"/>
              </a:rPr>
              <a:t/>
            </a:r>
            <a:br>
              <a:rPr lang="ru-RU" sz="2700" b="1" dirty="0" smtClean="0">
                <a:latin typeface="+mn-lt"/>
              </a:rPr>
            </a:br>
            <a:r>
              <a:rPr lang="ru-RU" sz="3600" b="1" i="1" dirty="0" smtClean="0">
                <a:solidFill>
                  <a:schemeClr val="bg2">
                    <a:lumMod val="25000"/>
                  </a:schemeClr>
                </a:solidFill>
              </a:rPr>
              <a:t/>
            </a:r>
            <a:br>
              <a:rPr lang="ru-RU" sz="3600" b="1" i="1" dirty="0" smtClean="0">
                <a:solidFill>
                  <a:schemeClr val="bg2">
                    <a:lumMod val="25000"/>
                  </a:schemeClr>
                </a:solidFill>
              </a:rPr>
            </a:br>
            <a:r>
              <a:rPr lang="ru-RU" sz="3600" b="1" i="1" dirty="0" smtClean="0">
                <a:solidFill>
                  <a:schemeClr val="bg2">
                    <a:lumMod val="25000"/>
                  </a:schemeClr>
                </a:solidFill>
              </a:rPr>
              <a:t>Цели и задачи :</a:t>
            </a:r>
            <a:endParaRPr lang="ru-RU" sz="36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785786" y="1000108"/>
            <a:ext cx="7786742" cy="5357850"/>
          </a:xfrm>
        </p:spPr>
        <p:txBody>
          <a:bodyPr>
            <a:normAutofit fontScale="32500" lnSpcReduction="20000"/>
          </a:bodyPr>
          <a:lstStyle/>
          <a:p>
            <a:pPr algn="just">
              <a:buNone/>
            </a:pPr>
            <a:r>
              <a:rPr lang="ru-RU" sz="2900" b="1" dirty="0" smtClean="0"/>
              <a:t> </a:t>
            </a:r>
            <a:endParaRPr lang="ru-RU" sz="4300" dirty="0" smtClean="0">
              <a:solidFill>
                <a:srgbClr val="002060"/>
              </a:solidFill>
            </a:endParaRPr>
          </a:p>
          <a:p>
            <a:pPr>
              <a:buNone/>
            </a:pPr>
            <a:r>
              <a:rPr lang="ru-RU" sz="4300" b="1" dirty="0" smtClean="0">
                <a:solidFill>
                  <a:srgbClr val="002060"/>
                </a:solidFill>
              </a:rPr>
              <a:t>      </a:t>
            </a:r>
            <a:r>
              <a:rPr lang="ru-RU" sz="4900" b="1" dirty="0" smtClean="0">
                <a:solidFill>
                  <a:srgbClr val="002060"/>
                </a:solidFill>
              </a:rPr>
              <a:t>Цель  логопедической работы: </a:t>
            </a:r>
          </a:p>
          <a:p>
            <a:pPr algn="just">
              <a:buNone/>
            </a:pPr>
            <a:r>
              <a:rPr lang="ru-RU" sz="4900" dirty="0" smtClean="0">
                <a:solidFill>
                  <a:srgbClr val="002060"/>
                </a:solidFill>
              </a:rPr>
              <a:t>Создание условий для полноценного развития детей и успешной коррекции речи через организацию совместной деятельности всех субъектов коррекционно-педагогического пространства в соответствии с ФГОС  ДО.</a:t>
            </a:r>
          </a:p>
          <a:p>
            <a:pPr>
              <a:buNone/>
            </a:pPr>
            <a:r>
              <a:rPr lang="ru-RU" sz="4900" dirty="0" smtClean="0">
                <a:solidFill>
                  <a:srgbClr val="002060"/>
                </a:solidFill>
              </a:rPr>
              <a:t>       </a:t>
            </a:r>
            <a:r>
              <a:rPr lang="ru-RU" sz="4900" b="1" dirty="0" smtClean="0">
                <a:solidFill>
                  <a:srgbClr val="002060"/>
                </a:solidFill>
              </a:rPr>
              <a:t>Задачи:</a:t>
            </a:r>
            <a:r>
              <a:rPr lang="ru-RU" sz="4900" dirty="0" smtClean="0">
                <a:solidFill>
                  <a:srgbClr val="002060"/>
                </a:solidFill>
              </a:rPr>
              <a:t> </a:t>
            </a:r>
          </a:p>
          <a:p>
            <a:pPr>
              <a:buNone/>
            </a:pPr>
            <a:r>
              <a:rPr lang="ru-RU" sz="4900" dirty="0" smtClean="0">
                <a:solidFill>
                  <a:srgbClr val="002060"/>
                </a:solidFill>
              </a:rPr>
              <a:t>– реализация адаптированной образовательной программы;</a:t>
            </a:r>
          </a:p>
          <a:p>
            <a:pPr>
              <a:buNone/>
            </a:pPr>
            <a:r>
              <a:rPr lang="ru-RU" sz="4900" dirty="0" smtClean="0">
                <a:solidFill>
                  <a:srgbClr val="002060"/>
                </a:solidFill>
              </a:rPr>
              <a:t>– охрана и укрепление физического и психического здоровья детей, в том числе их эмоционального благополучия;</a:t>
            </a:r>
          </a:p>
          <a:p>
            <a:pPr lvl="0">
              <a:buNone/>
            </a:pPr>
            <a:r>
              <a:rPr lang="ru-RU" sz="4900" dirty="0" smtClean="0">
                <a:solidFill>
                  <a:srgbClr val="002060"/>
                </a:solidFill>
              </a:rPr>
              <a:t>- коррекция нарушений устной  речи путем использования поэтапной системы формирования речи в процессе логопедических занятий с учетом  ФГОС  ДО;  </a:t>
            </a:r>
          </a:p>
          <a:p>
            <a:pPr lvl="0">
              <a:buNone/>
            </a:pPr>
            <a:r>
              <a:rPr lang="ru-RU" sz="4900" dirty="0" smtClean="0">
                <a:solidFill>
                  <a:srgbClr val="002060"/>
                </a:solidFill>
              </a:rPr>
              <a:t>- осуществление индивидуально ориентированной педагогической помощи воспитанникам, в том числе детям с ограниченными  возможностями здоровья с учетом особенностей психофизического развития и индивидуальных возможностей детей (в соответствии с рекомендациями </a:t>
            </a:r>
            <a:r>
              <a:rPr lang="ru-RU" sz="4900" dirty="0" err="1" smtClean="0">
                <a:solidFill>
                  <a:srgbClr val="002060"/>
                </a:solidFill>
              </a:rPr>
              <a:t>психолого-медико-педагогической</a:t>
            </a:r>
            <a:r>
              <a:rPr lang="ru-RU" sz="4900" dirty="0" smtClean="0">
                <a:solidFill>
                  <a:srgbClr val="002060"/>
                </a:solidFill>
              </a:rPr>
              <a:t> комиссии); </a:t>
            </a:r>
          </a:p>
          <a:p>
            <a:pPr lvl="0">
              <a:buNone/>
            </a:pPr>
            <a:r>
              <a:rPr lang="ru-RU" sz="4900" dirty="0" smtClean="0">
                <a:solidFill>
                  <a:srgbClr val="002060"/>
                </a:solidFill>
              </a:rPr>
              <a:t>-повышение  эффективности каждого логопедического мероприятия через взаимосвязь с педагогами ДОУ, родителями воспитанников;</a:t>
            </a:r>
          </a:p>
          <a:p>
            <a:pPr lvl="0" fontAlgn="base">
              <a:buNone/>
            </a:pPr>
            <a:r>
              <a:rPr lang="ru-RU" sz="4900" dirty="0" smtClean="0">
                <a:solidFill>
                  <a:srgbClr val="002060"/>
                </a:solidFill>
              </a:rPr>
              <a:t>-создание развивающей предметно-пространственной среды и условий для обогащенной, разнообразной деятельности воспитанников.</a:t>
            </a:r>
            <a:endParaRPr lang="ru-RU" sz="4900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642918"/>
            <a:ext cx="8229600" cy="1000132"/>
          </a:xfrm>
        </p:spPr>
        <p:txBody>
          <a:bodyPr>
            <a:noAutofit/>
          </a:bodyPr>
          <a:lstStyle/>
          <a:p>
            <a:pPr algn="ctr"/>
            <a:r>
              <a:rPr lang="ru-RU" sz="3200" b="1" dirty="0" smtClean="0"/>
              <a:t>Кто же такие логопеды и самое главное, </a:t>
            </a:r>
            <a:br>
              <a:rPr lang="ru-RU" sz="3200" b="1" dirty="0" smtClean="0"/>
            </a:br>
            <a:r>
              <a:rPr lang="ru-RU" sz="3200" b="1" dirty="0" smtClean="0"/>
              <a:t>чем они занимаются?</a:t>
            </a:r>
            <a:endParaRPr lang="ru-RU" sz="32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785926"/>
            <a:ext cx="8147248" cy="3929090"/>
          </a:xfrm>
        </p:spPr>
        <p:txBody>
          <a:bodyPr>
            <a:normAutofit fontScale="77500" lnSpcReduction="20000"/>
          </a:bodyPr>
          <a:lstStyle/>
          <a:p>
            <a:pPr algn="just">
              <a:buNone/>
            </a:pPr>
            <a:r>
              <a:rPr lang="ru-RU" b="1" dirty="0" smtClean="0">
                <a:solidFill>
                  <a:srgbClr val="002060"/>
                </a:solidFill>
              </a:rPr>
              <a:t>Логопед</a:t>
            </a:r>
            <a:r>
              <a:rPr lang="ru-RU" dirty="0" smtClean="0">
                <a:solidFill>
                  <a:srgbClr val="002060"/>
                </a:solidFill>
              </a:rPr>
              <a:t> — коррекционный педагог, занимающийся устранением речевых нарушений у детей и взрослых. Логопед не только «ставит» звуки. </a:t>
            </a:r>
          </a:p>
          <a:p>
            <a:pPr algn="just">
              <a:buNone/>
            </a:pPr>
            <a:r>
              <a:rPr lang="ru-RU" dirty="0" smtClean="0">
                <a:solidFill>
                  <a:srgbClr val="002060"/>
                </a:solidFill>
              </a:rPr>
              <a:t>В задачи логопеда входят расширение и обогащение словарного запаса детей, развитие связной речи и обучение грамоте, исправление грамматических ошибок.</a:t>
            </a:r>
          </a:p>
          <a:p>
            <a:pPr algn="just">
              <a:buNone/>
            </a:pPr>
            <a:endParaRPr lang="ru-RU" dirty="0" smtClean="0">
              <a:solidFill>
                <a:srgbClr val="002060"/>
              </a:solidFill>
            </a:endParaRPr>
          </a:p>
          <a:p>
            <a:pPr algn="just">
              <a:buNone/>
            </a:pPr>
            <a:r>
              <a:rPr lang="ru-RU" dirty="0" smtClean="0">
                <a:solidFill>
                  <a:srgbClr val="002060"/>
                </a:solidFill>
              </a:rPr>
              <a:t>Ребенок не рождается со сложившейся речью. Постепенно, шаг за шагом, он учится правильно и четко произносить звуки, связывать между собой слова, строить предложения, ясно и последовательно излагать свои мысли. </a:t>
            </a:r>
          </a:p>
          <a:p>
            <a:pPr algn="just">
              <a:buNone/>
            </a:pPr>
            <a:r>
              <a:rPr lang="ru-RU" dirty="0" smtClean="0">
                <a:solidFill>
                  <a:srgbClr val="002060"/>
                </a:solidFill>
              </a:rPr>
              <a:t>Но, к сожалению, иногда речевое развитие происходит с опозданием или с особенностями развития. В этом случае поможет логопед.</a:t>
            </a:r>
          </a:p>
          <a:p>
            <a:pPr algn="just"/>
            <a:endParaRPr lang="ru-RU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95536" y="857232"/>
            <a:ext cx="8424936" cy="4929222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sz="3200" b="1" i="1" dirty="0" err="1" smtClean="0">
                <a:solidFill>
                  <a:schemeClr val="bg2">
                    <a:lumMod val="25000"/>
                  </a:schemeClr>
                </a:solidFill>
                <a:latin typeface="+mj-lt"/>
              </a:rPr>
              <a:t>Коррекционно</a:t>
            </a:r>
            <a:r>
              <a:rPr lang="ru-RU" sz="3200" b="1" i="1" dirty="0" smtClean="0">
                <a:solidFill>
                  <a:schemeClr val="bg2">
                    <a:lumMod val="25000"/>
                  </a:schemeClr>
                </a:solidFill>
                <a:latin typeface="+mj-lt"/>
              </a:rPr>
              <a:t> -  развивающая работа</a:t>
            </a:r>
          </a:p>
          <a:p>
            <a:pPr>
              <a:buNone/>
            </a:pPr>
            <a:r>
              <a:rPr lang="ru-RU" sz="2000" b="1" dirty="0" smtClean="0">
                <a:solidFill>
                  <a:srgbClr val="002060"/>
                </a:solidFill>
              </a:rPr>
              <a:t>Сколько детей зачисляется на занятия с учителем-логопедом? </a:t>
            </a:r>
          </a:p>
          <a:p>
            <a:pPr algn="just">
              <a:buNone/>
            </a:pPr>
            <a:r>
              <a:rPr lang="ru-RU" sz="1700" dirty="0" smtClean="0">
                <a:solidFill>
                  <a:srgbClr val="002060"/>
                </a:solidFill>
              </a:rPr>
              <a:t> Количество детей, одновременно занимающихся на логопедическом пункте, не должно превышать 25 человек. </a:t>
            </a:r>
          </a:p>
          <a:p>
            <a:pPr algn="just">
              <a:buNone/>
            </a:pPr>
            <a:r>
              <a:rPr lang="ru-RU" sz="1700" dirty="0" smtClean="0">
                <a:solidFill>
                  <a:srgbClr val="002060"/>
                </a:solidFill>
              </a:rPr>
              <a:t>Так как логопедическая помощь требуется большому количеству детей с разными видами речевых диагнозов, то сроки работы с каждым из детей могут сильно различаться. Поэтому на занятия с логопедом дети зачисляются и выпускаются  не всей группой, а индивидуально, по мере исправления речевого нарушения. А на освободившееся место сразу же зачисляется другой ребенок  из  списка обучающихся, нуждающихся в логопедической помощи .  </a:t>
            </a:r>
          </a:p>
          <a:p>
            <a:pPr algn="just">
              <a:buNone/>
            </a:pPr>
            <a:r>
              <a:rPr lang="ru-RU" sz="1700" b="1" dirty="0" smtClean="0">
                <a:solidFill>
                  <a:srgbClr val="002060"/>
                </a:solidFill>
              </a:rPr>
              <a:t>Таким образом</a:t>
            </a:r>
            <a:r>
              <a:rPr lang="ru-RU" sz="1700" dirty="0" smtClean="0">
                <a:solidFill>
                  <a:srgbClr val="002060"/>
                </a:solidFill>
              </a:rPr>
              <a:t>, занятия с учителем-логопедом в детском саду — это открытая и крайне подвижная система. </a:t>
            </a:r>
          </a:p>
          <a:p>
            <a:pPr algn="just">
              <a:buNone/>
            </a:pPr>
            <a:r>
              <a:rPr lang="ru-RU" sz="1700" dirty="0" smtClean="0">
                <a:solidFill>
                  <a:srgbClr val="002060"/>
                </a:solidFill>
              </a:rPr>
              <a:t> В одиночку решить задачу полной коррекции речи детей логопеду очень тяжело. Поэтому он усиленно привлекает к работе и родителей, и специалистов детского сада.  </a:t>
            </a:r>
          </a:p>
          <a:p>
            <a:pPr algn="just">
              <a:buNone/>
            </a:pPr>
            <a:endParaRPr lang="ru-RU" b="1" dirty="0" smtClean="0"/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Заголовок 14"/>
          <p:cNvSpPr>
            <a:spLocks noGrp="1"/>
          </p:cNvSpPr>
          <p:nvPr>
            <p:ph type="title"/>
          </p:nvPr>
        </p:nvSpPr>
        <p:spPr>
          <a:xfrm>
            <a:off x="467544" y="332656"/>
            <a:ext cx="8229600" cy="1484784"/>
          </a:xfrm>
        </p:spPr>
        <p:txBody>
          <a:bodyPr>
            <a:noAutofit/>
          </a:bodyPr>
          <a:lstStyle/>
          <a:p>
            <a:pPr algn="ctr"/>
            <a:r>
              <a:rPr lang="ru-RU" sz="2800" b="1" i="1" dirty="0" smtClean="0"/>
              <a:t>Контингент обучающихся, зачисленных на коррекционную логопедическую деятельность </a:t>
            </a:r>
            <a:br>
              <a:rPr lang="ru-RU" sz="2800" b="1" i="1" dirty="0" smtClean="0"/>
            </a:br>
            <a:r>
              <a:rPr lang="ru-RU" sz="2800" b="1" i="1" dirty="0" smtClean="0"/>
              <a:t>в 2021 – 2022 учебном году</a:t>
            </a:r>
            <a:endParaRPr lang="ru-RU" sz="2800" b="1" i="1" dirty="0"/>
          </a:p>
        </p:txBody>
      </p:sp>
      <p:sp>
        <p:nvSpPr>
          <p:cNvPr id="16" name="Содержимое 15"/>
          <p:cNvSpPr>
            <a:spLocks noGrp="1"/>
          </p:cNvSpPr>
          <p:nvPr>
            <p:ph idx="1"/>
          </p:nvPr>
        </p:nvSpPr>
        <p:spPr>
          <a:xfrm>
            <a:off x="467544" y="1916832"/>
            <a:ext cx="8229600" cy="4226812"/>
          </a:xfrm>
        </p:spPr>
        <p:txBody>
          <a:bodyPr>
            <a:normAutofit lnSpcReduction="10000"/>
          </a:bodyPr>
          <a:lstStyle/>
          <a:p>
            <a:pPr>
              <a:lnSpc>
                <a:spcPct val="110000"/>
              </a:lnSpc>
              <a:buNone/>
            </a:pPr>
            <a:r>
              <a:rPr lang="ru-RU" b="1" i="1" dirty="0" smtClean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ru-RU" sz="2200" b="1" dirty="0" smtClean="0">
                <a:solidFill>
                  <a:srgbClr val="002060"/>
                </a:solidFill>
              </a:rPr>
              <a:t>В МКДОУ детский сад № 52   осуществляю коррекцию нарушений речи:</a:t>
            </a:r>
          </a:p>
          <a:p>
            <a:pPr>
              <a:lnSpc>
                <a:spcPct val="110000"/>
              </a:lnSpc>
              <a:buNone/>
            </a:pPr>
            <a:r>
              <a:rPr lang="ru-RU" sz="2200" b="1" dirty="0" smtClean="0">
                <a:solidFill>
                  <a:srgbClr val="002060"/>
                </a:solidFill>
              </a:rPr>
              <a:t> - воспитанников среднего дошкольного возраста  групп </a:t>
            </a:r>
            <a:r>
              <a:rPr lang="ru-RU" sz="2200" b="1" dirty="0" err="1" smtClean="0">
                <a:solidFill>
                  <a:srgbClr val="002060"/>
                </a:solidFill>
              </a:rPr>
              <a:t>общеразвивающей</a:t>
            </a:r>
            <a:r>
              <a:rPr lang="ru-RU" sz="2200" b="1" dirty="0" smtClean="0">
                <a:solidFill>
                  <a:srgbClr val="002060"/>
                </a:solidFill>
              </a:rPr>
              <a:t> направленности (средняя № 1 и  средняя № 2);</a:t>
            </a:r>
          </a:p>
          <a:p>
            <a:pPr>
              <a:lnSpc>
                <a:spcPct val="110000"/>
              </a:lnSpc>
              <a:buNone/>
            </a:pPr>
            <a:r>
              <a:rPr lang="ru-RU" sz="2200" b="1" dirty="0" smtClean="0">
                <a:solidFill>
                  <a:srgbClr val="002060"/>
                </a:solidFill>
              </a:rPr>
              <a:t>- воспитанников старшего дошкольного возраста  групп </a:t>
            </a:r>
            <a:r>
              <a:rPr lang="ru-RU" sz="2200" b="1" dirty="0" err="1" smtClean="0">
                <a:solidFill>
                  <a:srgbClr val="002060"/>
                </a:solidFill>
              </a:rPr>
              <a:t>общеразвивающей</a:t>
            </a:r>
            <a:r>
              <a:rPr lang="ru-RU" sz="2200" b="1" dirty="0" smtClean="0">
                <a:solidFill>
                  <a:srgbClr val="002060"/>
                </a:solidFill>
              </a:rPr>
              <a:t> направленности (подготовительная и  старшая группы);</a:t>
            </a:r>
          </a:p>
          <a:p>
            <a:pPr>
              <a:lnSpc>
                <a:spcPct val="110000"/>
              </a:lnSpc>
              <a:buNone/>
            </a:pPr>
            <a:r>
              <a:rPr lang="ru-RU" sz="2200" b="1" dirty="0" smtClean="0">
                <a:solidFill>
                  <a:srgbClr val="002060"/>
                </a:solidFill>
              </a:rPr>
              <a:t>-  воспитанника подготовительной группы с ограниченными возможностями здоровья. </a:t>
            </a:r>
          </a:p>
          <a:p>
            <a:pPr>
              <a:lnSpc>
                <a:spcPct val="110000"/>
              </a:lnSpc>
              <a:buNone/>
            </a:pPr>
            <a:r>
              <a:rPr lang="ru-RU" sz="2200" b="1" dirty="0" smtClean="0">
                <a:solidFill>
                  <a:srgbClr val="002060"/>
                </a:solidFill>
              </a:rPr>
              <a:t> </a:t>
            </a:r>
            <a:endParaRPr lang="ru-RU" sz="2200" b="1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428604"/>
            <a:ext cx="8445624" cy="1285884"/>
          </a:xfrm>
        </p:spPr>
        <p:txBody>
          <a:bodyPr>
            <a:normAutofit/>
          </a:bodyPr>
          <a:lstStyle/>
          <a:p>
            <a:pPr algn="ctr"/>
            <a:r>
              <a:rPr lang="ru-RU" sz="3200" b="1" dirty="0" smtClean="0"/>
              <a:t>В каком режиме проходят занятия </a:t>
            </a:r>
            <a:br>
              <a:rPr lang="ru-RU" sz="3200" b="1" dirty="0" smtClean="0"/>
            </a:br>
            <a:r>
              <a:rPr lang="ru-RU" sz="3200" b="1" dirty="0" smtClean="0"/>
              <a:t>с учителем-логопедом?</a:t>
            </a:r>
            <a:r>
              <a:rPr lang="ru-RU" sz="3200" dirty="0" smtClean="0"/>
              <a:t> </a:t>
            </a:r>
            <a:endParaRPr lang="ru-RU" sz="32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39552" y="1844824"/>
            <a:ext cx="7992888" cy="4464496"/>
          </a:xfrm>
        </p:spPr>
        <p:txBody>
          <a:bodyPr>
            <a:normAutofit/>
          </a:bodyPr>
          <a:lstStyle/>
          <a:p>
            <a:pPr algn="just">
              <a:buNone/>
            </a:pPr>
            <a:r>
              <a:rPr lang="ru-RU" sz="2000" dirty="0" smtClean="0">
                <a:solidFill>
                  <a:srgbClr val="002060"/>
                </a:solidFill>
              </a:rPr>
              <a:t>Наилучший эффект дают индивидуальные занятия, которые проводятся  2 - 3 раза в неделю. </a:t>
            </a:r>
          </a:p>
          <a:p>
            <a:pPr algn="just">
              <a:buNone/>
            </a:pPr>
            <a:endParaRPr lang="ru-RU" sz="2000" dirty="0" smtClean="0">
              <a:solidFill>
                <a:srgbClr val="002060"/>
              </a:solidFill>
            </a:endParaRPr>
          </a:p>
          <a:p>
            <a:pPr algn="just">
              <a:buNone/>
            </a:pPr>
            <a:r>
              <a:rPr lang="ru-RU" sz="2000" dirty="0" smtClean="0">
                <a:solidFill>
                  <a:srgbClr val="002060"/>
                </a:solidFill>
              </a:rPr>
              <a:t>Как часто проводятся с вашим ребенком индивидуальные занятия и их продолжительность определяет логопед в зависимости от степени выраженности речевого нарушения, возраста ребенка и его психофизических особенностей. </a:t>
            </a:r>
          </a:p>
          <a:p>
            <a:pPr algn="just">
              <a:buNone/>
            </a:pPr>
            <a:r>
              <a:rPr lang="ru-RU" sz="2000" dirty="0" smtClean="0">
                <a:solidFill>
                  <a:srgbClr val="002060"/>
                </a:solidFill>
              </a:rPr>
              <a:t>В основном индивидуальные занятия  длятся от 15 до 25 минут. </a:t>
            </a:r>
          </a:p>
          <a:p>
            <a:pPr algn="just">
              <a:buNone/>
            </a:pPr>
            <a:endParaRPr lang="ru-RU" sz="2000" dirty="0" smtClean="0">
              <a:solidFill>
                <a:srgbClr val="002060"/>
              </a:solidFill>
            </a:endParaRPr>
          </a:p>
          <a:p>
            <a:pPr algn="just">
              <a:buNone/>
            </a:pPr>
            <a:r>
              <a:rPr lang="ru-RU" sz="2000" b="1" dirty="0" smtClean="0">
                <a:solidFill>
                  <a:srgbClr val="002060"/>
                </a:solidFill>
              </a:rPr>
              <a:t>Цель индивидуальных логопедических занятий </a:t>
            </a:r>
            <a:r>
              <a:rPr lang="ru-RU" sz="2000" dirty="0" smtClean="0">
                <a:solidFill>
                  <a:srgbClr val="002060"/>
                </a:solidFill>
              </a:rPr>
              <a:t>— коррекция звукопроизношения и развитие фонематических процессов.  </a:t>
            </a:r>
          </a:p>
          <a:p>
            <a:pPr algn="just">
              <a:buNone/>
            </a:pPr>
            <a:r>
              <a:rPr lang="ru-RU" sz="2000" dirty="0" smtClean="0">
                <a:solidFill>
                  <a:srgbClr val="002060"/>
                </a:solidFill>
              </a:rPr>
              <a:t>Все занятия проводятся в  первую половину дня. 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836712"/>
            <a:ext cx="8229600" cy="1152128"/>
          </a:xfrm>
        </p:spPr>
        <p:txBody>
          <a:bodyPr>
            <a:noAutofit/>
          </a:bodyPr>
          <a:lstStyle/>
          <a:p>
            <a:pPr algn="ctr"/>
            <a:r>
              <a:rPr lang="ru-RU" sz="3200" b="1" i="1" dirty="0" smtClean="0"/>
              <a:t>График работы учителя – логопеда</a:t>
            </a:r>
            <a:r>
              <a:rPr lang="ru-RU" sz="2400" b="1" i="1" dirty="0" smtClean="0"/>
              <a:t/>
            </a:r>
            <a:br>
              <a:rPr lang="ru-RU" sz="2400" b="1" i="1" dirty="0" smtClean="0"/>
            </a:br>
            <a:r>
              <a:rPr lang="ru-RU" sz="2000" b="1" i="1" dirty="0" smtClean="0"/>
              <a:t> МКДОУ детский сад № 52 , </a:t>
            </a:r>
            <a:r>
              <a:rPr lang="ru-RU" sz="2000" b="1" i="1" dirty="0" err="1" smtClean="0"/>
              <a:t>Трубициной</a:t>
            </a:r>
            <a:r>
              <a:rPr lang="ru-RU" sz="2000" b="1" i="1" dirty="0" smtClean="0"/>
              <a:t> Елены </a:t>
            </a:r>
            <a:r>
              <a:rPr lang="ru-RU" sz="2000" b="1" i="1" dirty="0" smtClean="0"/>
              <a:t>Вячеславовны</a:t>
            </a:r>
            <a:br>
              <a:rPr lang="ru-RU" sz="2000" b="1" i="1" dirty="0" smtClean="0"/>
            </a:br>
            <a:r>
              <a:rPr lang="ru-RU" sz="2000" b="1" i="1" dirty="0" smtClean="0"/>
              <a:t/>
            </a:r>
            <a:br>
              <a:rPr lang="ru-RU" sz="2000" b="1" i="1" dirty="0" smtClean="0"/>
            </a:br>
            <a:endParaRPr lang="ru-RU" sz="2000" b="1" i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23528" y="1556792"/>
            <a:ext cx="8568952" cy="4522824"/>
          </a:xfrm>
        </p:spPr>
        <p:txBody>
          <a:bodyPr>
            <a:normAutofit lnSpcReduction="10000"/>
          </a:bodyPr>
          <a:lstStyle/>
          <a:p>
            <a:pPr>
              <a:spcBef>
                <a:spcPts val="0"/>
              </a:spcBef>
              <a:buNone/>
            </a:pPr>
            <a:endParaRPr lang="ru-RU" sz="2300" dirty="0" smtClean="0">
              <a:solidFill>
                <a:srgbClr val="002060"/>
              </a:solidFill>
            </a:endParaRPr>
          </a:p>
          <a:p>
            <a:pPr>
              <a:spcBef>
                <a:spcPts val="0"/>
              </a:spcBef>
              <a:buNone/>
            </a:pPr>
            <a:r>
              <a:rPr lang="ru-RU" sz="2300" b="1" i="1" dirty="0" smtClean="0">
                <a:solidFill>
                  <a:srgbClr val="002060"/>
                </a:solidFill>
              </a:rPr>
              <a:t> </a:t>
            </a:r>
            <a:endParaRPr lang="ru-RU" sz="2300" b="1" i="1" dirty="0" smtClean="0">
              <a:solidFill>
                <a:srgbClr val="002060"/>
              </a:solidFill>
            </a:endParaRPr>
          </a:p>
          <a:p>
            <a:pPr>
              <a:spcBef>
                <a:spcPts val="0"/>
              </a:spcBef>
              <a:buNone/>
            </a:pPr>
            <a:endParaRPr lang="ru-RU" sz="2300" b="1" i="1" dirty="0" smtClean="0">
              <a:solidFill>
                <a:srgbClr val="002060"/>
              </a:solidFill>
            </a:endParaRPr>
          </a:p>
          <a:p>
            <a:pPr>
              <a:spcBef>
                <a:spcPts val="0"/>
              </a:spcBef>
              <a:buNone/>
            </a:pPr>
            <a:endParaRPr lang="ru-RU" sz="2300" b="1" i="1" dirty="0" smtClean="0">
              <a:solidFill>
                <a:srgbClr val="002060"/>
              </a:solidFill>
            </a:endParaRPr>
          </a:p>
          <a:p>
            <a:pPr>
              <a:spcBef>
                <a:spcPts val="0"/>
              </a:spcBef>
              <a:buNone/>
            </a:pPr>
            <a:endParaRPr lang="ru-RU" sz="2300" b="1" i="1" dirty="0" smtClean="0">
              <a:solidFill>
                <a:srgbClr val="002060"/>
              </a:solidFill>
            </a:endParaRPr>
          </a:p>
          <a:p>
            <a:pPr>
              <a:spcBef>
                <a:spcPts val="0"/>
              </a:spcBef>
              <a:buNone/>
            </a:pPr>
            <a:endParaRPr lang="ru-RU" sz="2300" b="1" i="1" dirty="0" smtClean="0">
              <a:solidFill>
                <a:srgbClr val="002060"/>
              </a:solidFill>
            </a:endParaRPr>
          </a:p>
          <a:p>
            <a:pPr>
              <a:spcBef>
                <a:spcPts val="0"/>
              </a:spcBef>
              <a:buNone/>
            </a:pPr>
            <a:endParaRPr lang="ru-RU" sz="2300" b="1" i="1" dirty="0" smtClean="0">
              <a:solidFill>
                <a:srgbClr val="002060"/>
              </a:solidFill>
            </a:endParaRPr>
          </a:p>
          <a:p>
            <a:pPr>
              <a:spcBef>
                <a:spcPts val="0"/>
              </a:spcBef>
              <a:buNone/>
            </a:pPr>
            <a:endParaRPr lang="ru-RU" sz="2300" b="1" i="1" dirty="0" smtClean="0">
              <a:solidFill>
                <a:srgbClr val="C00000"/>
              </a:solidFill>
            </a:endParaRPr>
          </a:p>
          <a:p>
            <a:pPr>
              <a:spcBef>
                <a:spcPts val="0"/>
              </a:spcBef>
              <a:buNone/>
            </a:pPr>
            <a:endParaRPr lang="ru-RU" sz="2000" b="1" i="1" dirty="0" smtClean="0">
              <a:solidFill>
                <a:srgbClr val="C00000"/>
              </a:solidFill>
            </a:endParaRPr>
          </a:p>
          <a:p>
            <a:pPr>
              <a:spcBef>
                <a:spcPts val="0"/>
              </a:spcBef>
              <a:buNone/>
            </a:pPr>
            <a:endParaRPr lang="ru-RU" sz="1900" b="1" dirty="0" smtClean="0">
              <a:solidFill>
                <a:srgbClr val="002060"/>
              </a:solidFill>
            </a:endParaRPr>
          </a:p>
          <a:p>
            <a:pPr>
              <a:spcBef>
                <a:spcPts val="0"/>
              </a:spcBef>
              <a:buNone/>
            </a:pPr>
            <a:r>
              <a:rPr lang="ru-RU" sz="1900" b="1" dirty="0" smtClean="0">
                <a:solidFill>
                  <a:srgbClr val="002060"/>
                </a:solidFill>
              </a:rPr>
              <a:t>    Консультации проводятся по предварительной записи и проходят при личной встрече, а так же с использованием </a:t>
            </a:r>
            <a:r>
              <a:rPr lang="ru-RU" sz="1900" b="1" dirty="0" err="1" smtClean="0">
                <a:solidFill>
                  <a:srgbClr val="002060"/>
                </a:solidFill>
              </a:rPr>
              <a:t>видеочатов</a:t>
            </a:r>
            <a:r>
              <a:rPr lang="ru-RU" sz="1900" b="1" dirty="0" smtClean="0">
                <a:solidFill>
                  <a:srgbClr val="002060"/>
                </a:solidFill>
              </a:rPr>
              <a:t>:  </a:t>
            </a:r>
            <a:r>
              <a:rPr lang="ru-RU" sz="1900" b="1" dirty="0" err="1" smtClean="0">
                <a:solidFill>
                  <a:srgbClr val="002060"/>
                </a:solidFill>
              </a:rPr>
              <a:t>Ватсап</a:t>
            </a:r>
            <a:r>
              <a:rPr lang="ru-RU" sz="1900" b="1" dirty="0" smtClean="0">
                <a:solidFill>
                  <a:srgbClr val="002060"/>
                </a:solidFill>
              </a:rPr>
              <a:t>. </a:t>
            </a:r>
          </a:p>
          <a:p>
            <a:pPr>
              <a:spcBef>
                <a:spcPts val="0"/>
              </a:spcBef>
              <a:buNone/>
            </a:pPr>
            <a:r>
              <a:rPr lang="ru-RU" sz="1900" b="1" dirty="0" smtClean="0">
                <a:solidFill>
                  <a:srgbClr val="C00000"/>
                </a:solidFill>
              </a:rPr>
              <a:t>*  Записаться можно в кабинете логопеда ( 1 этаж ДОУ),  через электронную почту ДОУ, телефон ДОУ.</a:t>
            </a:r>
          </a:p>
          <a:p>
            <a:pPr>
              <a:spcBef>
                <a:spcPts val="0"/>
              </a:spcBef>
              <a:buNone/>
            </a:pPr>
            <a:endParaRPr lang="ru-RU" sz="2800" dirty="0" smtClean="0"/>
          </a:p>
          <a:p>
            <a:endParaRPr lang="ru-RU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899592" y="1700810"/>
          <a:ext cx="6984777" cy="269440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28259"/>
                <a:gridCol w="2328259"/>
                <a:gridCol w="2328259"/>
              </a:tblGrid>
              <a:tr h="384042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День недели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Подгруппа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Время</a:t>
                      </a:r>
                      <a:endParaRPr lang="ru-RU" dirty="0"/>
                    </a:p>
                  </a:txBody>
                  <a:tcPr/>
                </a:tc>
              </a:tr>
              <a:tr h="384042">
                <a:tc>
                  <a:txBody>
                    <a:bodyPr/>
                    <a:lstStyle/>
                    <a:p>
                      <a:r>
                        <a:rPr lang="ru-RU" dirty="0" smtClean="0"/>
                        <a:t>Понедельник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ОНР Средняя группа (1)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10.00-10.20</a:t>
                      </a:r>
                      <a:endParaRPr lang="ru-RU" sz="1600" dirty="0"/>
                    </a:p>
                  </a:txBody>
                  <a:tcPr/>
                </a:tc>
              </a:tr>
              <a:tr h="384042">
                <a:tc>
                  <a:txBody>
                    <a:bodyPr/>
                    <a:lstStyle/>
                    <a:p>
                      <a:r>
                        <a:rPr lang="ru-RU" dirty="0" smtClean="0"/>
                        <a:t>Вторник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ОНР Средняя группа (2)</a:t>
                      </a:r>
                    </a:p>
                    <a:p>
                      <a:r>
                        <a:rPr lang="ru-RU" sz="1400" dirty="0" smtClean="0"/>
                        <a:t>ОНР Старшая группа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9.30-9.50</a:t>
                      </a:r>
                    </a:p>
                    <a:p>
                      <a:r>
                        <a:rPr lang="ru-RU" sz="1600" dirty="0" smtClean="0"/>
                        <a:t>10.10-10.35</a:t>
                      </a:r>
                      <a:endParaRPr lang="ru-RU" sz="1600" dirty="0"/>
                    </a:p>
                  </a:txBody>
                  <a:tcPr/>
                </a:tc>
              </a:tr>
              <a:tr h="384042">
                <a:tc>
                  <a:txBody>
                    <a:bodyPr/>
                    <a:lstStyle/>
                    <a:p>
                      <a:r>
                        <a:rPr lang="ru-RU" dirty="0" smtClean="0"/>
                        <a:t>Среда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ОНР (1) </a:t>
                      </a:r>
                      <a:r>
                        <a:rPr lang="ru-RU" sz="1400" dirty="0" err="1" smtClean="0"/>
                        <a:t>Подгот</a:t>
                      </a:r>
                      <a:r>
                        <a:rPr lang="ru-RU" sz="1400" dirty="0" smtClean="0"/>
                        <a:t>. группа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10.20-10.50</a:t>
                      </a:r>
                      <a:endParaRPr lang="ru-RU" sz="1600" dirty="0"/>
                    </a:p>
                  </a:txBody>
                  <a:tcPr/>
                </a:tc>
              </a:tr>
              <a:tr h="384042">
                <a:tc>
                  <a:txBody>
                    <a:bodyPr/>
                    <a:lstStyle/>
                    <a:p>
                      <a:r>
                        <a:rPr lang="ru-RU" dirty="0" smtClean="0"/>
                        <a:t>Четверг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ОНР (2) </a:t>
                      </a:r>
                      <a:r>
                        <a:rPr lang="ru-RU" sz="1400" dirty="0" err="1" smtClean="0"/>
                        <a:t>Подготов</a:t>
                      </a:r>
                      <a:r>
                        <a:rPr lang="ru-RU" sz="1400" dirty="0" smtClean="0"/>
                        <a:t>. Группа</a:t>
                      </a:r>
                    </a:p>
                    <a:p>
                      <a:r>
                        <a:rPr lang="ru-RU" sz="1400" dirty="0" smtClean="0"/>
                        <a:t>ФФНР Средняя группа (2)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9.40-10.10</a:t>
                      </a:r>
                    </a:p>
                    <a:p>
                      <a:r>
                        <a:rPr lang="ru-RU" sz="1600" dirty="0" smtClean="0"/>
                        <a:t>10.15-10.35</a:t>
                      </a:r>
                      <a:endParaRPr lang="ru-RU" sz="1600" dirty="0"/>
                    </a:p>
                  </a:txBody>
                  <a:tcPr/>
                </a:tc>
              </a:tr>
              <a:tr h="384042">
                <a:tc>
                  <a:txBody>
                    <a:bodyPr/>
                    <a:lstStyle/>
                    <a:p>
                      <a:r>
                        <a:rPr lang="ru-RU" dirty="0" smtClean="0"/>
                        <a:t>Пятница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ФФНР Старшая</a:t>
                      </a:r>
                      <a:r>
                        <a:rPr lang="ru-RU" sz="1400" baseline="0" dirty="0" smtClean="0"/>
                        <a:t> группа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9.35-10.00</a:t>
                      </a:r>
                      <a:endParaRPr lang="ru-RU" sz="1600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42910" y="642918"/>
            <a:ext cx="7929618" cy="5643602"/>
          </a:xfrm>
        </p:spPr>
        <p:txBody>
          <a:bodyPr>
            <a:normAutofit fontScale="55000" lnSpcReduction="20000"/>
          </a:bodyPr>
          <a:lstStyle/>
          <a:p>
            <a:pPr algn="ctr">
              <a:buNone/>
            </a:pPr>
            <a:r>
              <a:rPr lang="ru-RU" sz="5800" b="1" i="1" dirty="0" smtClean="0">
                <a:solidFill>
                  <a:schemeClr val="bg2">
                    <a:lumMod val="25000"/>
                  </a:schemeClr>
                </a:solidFill>
                <a:latin typeface="+mj-lt"/>
              </a:rPr>
              <a:t>Уважаемые родители, помните! </a:t>
            </a:r>
          </a:p>
          <a:p>
            <a:pPr algn="ctr">
              <a:buNone/>
            </a:pPr>
            <a:endParaRPr lang="ru-RU" sz="3100" dirty="0" smtClean="0">
              <a:solidFill>
                <a:schemeClr val="bg2">
                  <a:lumMod val="10000"/>
                </a:schemeClr>
              </a:solidFill>
            </a:endParaRPr>
          </a:p>
          <a:p>
            <a:pPr algn="just">
              <a:buNone/>
            </a:pPr>
            <a:r>
              <a:rPr lang="ru-RU" sz="3300" dirty="0" smtClean="0">
                <a:solidFill>
                  <a:srgbClr val="002060"/>
                </a:solidFill>
              </a:rPr>
              <a:t>     1. Если Вы хотите, чтобы Ваш ребенок в будущем приобрел интересную специальность, раскрылся как личность, в первую очередь научите ребенка грамотно и красиво говорить. </a:t>
            </a:r>
          </a:p>
          <a:p>
            <a:pPr algn="just">
              <a:buNone/>
            </a:pPr>
            <a:r>
              <a:rPr lang="ru-RU" sz="3300" dirty="0" smtClean="0">
                <a:solidFill>
                  <a:srgbClr val="002060"/>
                </a:solidFill>
              </a:rPr>
              <a:t/>
            </a:r>
            <a:br>
              <a:rPr lang="ru-RU" sz="3300" dirty="0" smtClean="0">
                <a:solidFill>
                  <a:srgbClr val="002060"/>
                </a:solidFill>
              </a:rPr>
            </a:br>
            <a:r>
              <a:rPr lang="ru-RU" sz="3300" dirty="0" smtClean="0">
                <a:solidFill>
                  <a:srgbClr val="002060"/>
                </a:solidFill>
              </a:rPr>
              <a:t>2.  Правильная речь необходима человеку любой специальности. Неправильная, скудная речь ребенка затрудняет его общение с окружающим миром, отражается на его общем развитии, характере, а в будущем может быть причиной плохой успеваемости в школе. Речь ребенка развивается путем подражания речи окружающих. Поэтому ребенок должен слышать только правильную речь в семье. </a:t>
            </a:r>
          </a:p>
          <a:p>
            <a:pPr algn="just">
              <a:buNone/>
            </a:pPr>
            <a:r>
              <a:rPr lang="ru-RU" sz="3300" dirty="0" smtClean="0">
                <a:solidFill>
                  <a:srgbClr val="002060"/>
                </a:solidFill>
              </a:rPr>
              <a:t/>
            </a:r>
            <a:br>
              <a:rPr lang="ru-RU" sz="3300" dirty="0" smtClean="0">
                <a:solidFill>
                  <a:srgbClr val="002060"/>
                </a:solidFill>
              </a:rPr>
            </a:br>
            <a:r>
              <a:rPr lang="ru-RU" sz="3300" dirty="0" smtClean="0">
                <a:solidFill>
                  <a:srgbClr val="002060"/>
                </a:solidFill>
              </a:rPr>
              <a:t>3.  Речь отца, матери и всех членов семьи - это первый образец, которому подражает ребенок. </a:t>
            </a:r>
          </a:p>
          <a:p>
            <a:pPr algn="ctr">
              <a:buNone/>
            </a:pPr>
            <a:r>
              <a:rPr lang="ru-RU" sz="3600" b="1" i="1" dirty="0" smtClean="0">
                <a:solidFill>
                  <a:srgbClr val="C00000"/>
                </a:solidFill>
              </a:rPr>
              <a:t>Родители! </a:t>
            </a:r>
          </a:p>
          <a:p>
            <a:pPr algn="ctr">
              <a:buNone/>
            </a:pPr>
            <a:r>
              <a:rPr lang="ru-RU" sz="3600" b="1" i="1" dirty="0" smtClean="0">
                <a:solidFill>
                  <a:srgbClr val="C00000"/>
                </a:solidFill>
              </a:rPr>
              <a:t>Вы - первые учителя родного языка для своего ребенка!  </a:t>
            </a:r>
          </a:p>
          <a:p>
            <a:pPr algn="ctr">
              <a:buNone/>
            </a:pPr>
            <a:r>
              <a:rPr lang="ru-RU" sz="3600" b="1" i="1" dirty="0" smtClean="0">
                <a:solidFill>
                  <a:srgbClr val="C00000"/>
                </a:solidFill>
              </a:rPr>
              <a:t>Семья - первая школа! </a:t>
            </a:r>
          </a:p>
          <a:p>
            <a:pPr algn="ctr">
              <a:buNone/>
            </a:pPr>
            <a:endParaRPr lang="ru-RU" sz="3600" dirty="0" smtClean="0">
              <a:solidFill>
                <a:srgbClr val="C00000"/>
              </a:solidFill>
            </a:endParaRPr>
          </a:p>
          <a:p>
            <a:pPr algn="ctr">
              <a:buNone/>
            </a:pPr>
            <a:r>
              <a:rPr lang="ru-RU" sz="3600" b="1" i="1" dirty="0" smtClean="0">
                <a:solidFill>
                  <a:srgbClr val="C00000"/>
                </a:solidFill>
              </a:rPr>
              <a:t>А мы всегда готовы Вам помочь!</a:t>
            </a:r>
            <a:endParaRPr lang="ru-RU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311</TotalTime>
  <Words>480</Words>
  <Application>Microsoft Office PowerPoint</Application>
  <PresentationFormat>Экран (4:3)</PresentationFormat>
  <Paragraphs>96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Поток</vt:lpstr>
      <vt:lpstr>                        Давайте знакомиться! </vt:lpstr>
      <vt:lpstr>Ступени образования:</vt:lpstr>
      <vt:lpstr>                                                                                                                 Цели и задачи :</vt:lpstr>
      <vt:lpstr>Кто же такие логопеды и самое главное,  чем они занимаются?</vt:lpstr>
      <vt:lpstr>Слайд 5</vt:lpstr>
      <vt:lpstr>Контингент обучающихся, зачисленных на коррекционную логопедическую деятельность  в 2021 – 2022 учебном году</vt:lpstr>
      <vt:lpstr>В каком режиме проходят занятия  с учителем-логопедом? </vt:lpstr>
      <vt:lpstr>График работы учителя – логопеда  МКДОУ детский сад № 52 , Трубициной Елены Вячеславовны  </vt:lpstr>
      <vt:lpstr>Слайд 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Elena</dc:creator>
  <cp:lastModifiedBy>1</cp:lastModifiedBy>
  <cp:revision>37</cp:revision>
  <dcterms:created xsi:type="dcterms:W3CDTF">2020-09-20T08:23:44Z</dcterms:created>
  <dcterms:modified xsi:type="dcterms:W3CDTF">2021-10-15T11:36:04Z</dcterms:modified>
</cp:coreProperties>
</file>