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11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0660-8388-40F6-B361-2BD7ED11484B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0660-8388-40F6-B361-2BD7ED11484B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0660-8388-40F6-B361-2BD7ED11484B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0660-8388-40F6-B361-2BD7ED11484B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0660-8388-40F6-B361-2BD7ED11484B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0660-8388-40F6-B361-2BD7ED11484B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0660-8388-40F6-B361-2BD7ED11484B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0660-8388-40F6-B361-2BD7ED11484B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0660-8388-40F6-B361-2BD7ED11484B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0660-8388-40F6-B361-2BD7ED11484B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0660-8388-40F6-B361-2BD7ED11484B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50B0660-8388-40F6-B361-2BD7ED11484B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static.diary.ru/userdir/8/7/7/0/877061/50154888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market.hodak.biz/images/stories/Maslenica_su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149652"/>
            <a:ext cx="3672408" cy="2487761"/>
          </a:xfrm>
          <a:prstGeom prst="round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72143" y="4581128"/>
            <a:ext cx="29529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latin typeface="Calibri" pitchFamily="34" charset="0"/>
                <a:ea typeface="+mj-ea"/>
                <a:cs typeface="+mj-cs"/>
              </a:rPr>
              <a:t>Пономарева Екатерина </a:t>
            </a:r>
          </a:p>
          <a:p>
            <a:pPr algn="ctr"/>
            <a:r>
              <a:rPr lang="ru-RU" sz="2800" i="1" dirty="0" smtClean="0">
                <a:latin typeface="Calibri" pitchFamily="34" charset="0"/>
                <a:ea typeface="+mj-ea"/>
                <a:cs typeface="+mj-cs"/>
              </a:rPr>
              <a:t>Игоревна, </a:t>
            </a:r>
          </a:p>
          <a:p>
            <a:pPr algn="ctr"/>
            <a:r>
              <a:rPr lang="ru-RU" sz="2800" i="1" dirty="0" smtClean="0">
                <a:latin typeface="Calibri" pitchFamily="34" charset="0"/>
                <a:ea typeface="+mj-ea"/>
                <a:cs typeface="+mj-cs"/>
              </a:rPr>
              <a:t>воспитатель старшей группы</a:t>
            </a:r>
          </a:p>
        </p:txBody>
      </p:sp>
      <p:pic>
        <p:nvPicPr>
          <p:cNvPr id="5" name="Рисунок 4" descr="IMG-20210317-WA0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0"/>
            <a:ext cx="5940152" cy="4455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42594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4048" y="3717032"/>
            <a:ext cx="38884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Утро... ПОНЕДЕЛЬНИК... Наступает  " ВСТРЕЧА".</a:t>
            </a:r>
            <a:b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Яркие салазки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с горочек скользят.</a:t>
            </a:r>
            <a:b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Целый день веселье. </a:t>
            </a:r>
            <a:endParaRPr lang="ru-RU" sz="2200" dirty="0" smtClean="0">
              <a:solidFill>
                <a:srgbClr val="FFCAAD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dirty="0" smtClean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Наступает </a:t>
            </a:r>
            <a: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вечер...</a:t>
            </a:r>
            <a:b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Накатавшись вволю,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все блины едят.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62068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 На первый день масленицы русский народ справлял встречу Чистой масленицы - широкой </a:t>
            </a:r>
            <a:r>
              <a:rPr lang="ru-RU" sz="2400" dirty="0" err="1"/>
              <a:t>боярыни.В</a:t>
            </a:r>
            <a:r>
              <a:rPr lang="ru-RU" sz="2400" dirty="0"/>
              <a:t> старину дети с утра выходили на улицу строить снежные горы.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9544" y="548680"/>
            <a:ext cx="3466082" cy="2643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9218" name="Picture 2" descr="http://m.restoran.ua/storage/images/restoran/kiev/news/prazdniki/maslenitsa/maslenitsa-2012/2012-02-24-metla/maslenica-v-restorane-metla/1119325-1-rus-RU/Maslenica-v-restorane-Metla_ful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925426"/>
            <a:ext cx="2727862" cy="3695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4528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 первому дню Масленицы устраивали горы, висячие качели, балаганы для скоморохов, столы со сладостями. Не кататься с гор и на качелях, не потешаться над скоморохами значило в старину - жить в горькой </a:t>
            </a:r>
            <a:r>
              <a:rPr lang="ru-RU" dirty="0" smtClean="0"/>
              <a:t>беде.</a:t>
            </a:r>
            <a:endParaRPr lang="ru-RU" dirty="0"/>
          </a:p>
        </p:txBody>
      </p:sp>
      <p:pic>
        <p:nvPicPr>
          <p:cNvPr id="3" name="Picture 5" descr="PETRUS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3671888" cy="2903537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http://www.magput.ru/pics/large/5289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3140968"/>
            <a:ext cx="5494634" cy="3659217"/>
          </a:xfrm>
          <a:prstGeom prst="round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2874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87824" y="404664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all" spc="0" normalizeH="0" baseline="0" noProof="0" dirty="0" err="1" smtClean="0">
                <a:ln>
                  <a:noFill/>
                </a:ln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ЗАиГРЫШИ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259175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CAAD">
                    <a:lumMod val="25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 второй день Масленицы устраивали различные игры. Люди катались на санях, коньках, ледянках.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4" descr="gorka_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2044552"/>
            <a:ext cx="36004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349255" y="3573016"/>
            <a:ext cx="26642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Закрывали лица смешными масками, верили, что в ином обличье и жизнь начнется другая – радостная и благополучная.</a:t>
            </a:r>
          </a:p>
        </p:txBody>
      </p:sp>
      <p:pic>
        <p:nvPicPr>
          <p:cNvPr id="7" name="Рисунок 6" descr="1231157916_image0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15503"/>
            <a:ext cx="3890962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512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404664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all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ЛАКОМКА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Содержимое 3" descr="http://stat16.privet.ru/lr/0b0931ed473c3d466b4b9d8b6df874f6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5536" y="1124745"/>
            <a:ext cx="5040560" cy="36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830554" y="1050994"/>
            <a:ext cx="324036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996633"/>
              </a:buClr>
              <a:buSzPct val="95000"/>
            </a:pPr>
            <a:r>
              <a:rPr lang="ru-RU" sz="2200" kern="0" dirty="0" smtClean="0">
                <a:solidFill>
                  <a:srgbClr val="6B26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   В </a:t>
            </a:r>
            <a:r>
              <a:rPr lang="ru-RU" sz="2200" kern="0" dirty="0">
                <a:solidFill>
                  <a:srgbClr val="6B26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этот день люди лакомились блинами. Блины пеклись из разной муки и с разными начинками: пшеничные, овсяные, гречневые, из пресного и кислого теста.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867423"/>
            <a:ext cx="38884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Тут СРЕДА подходит - "ЛАКОМКОЙ" зовётся.</a:t>
            </a:r>
            <a:br>
              <a:rPr lang="ru-RU" sz="1600" b="1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Каждая хозяюшка  колдует у печи.</a:t>
            </a:r>
            <a:br>
              <a:rPr lang="ru-RU" sz="1600" b="1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Кулебяки, сырники – всё им удаётся.</a:t>
            </a:r>
            <a:br>
              <a:rPr lang="ru-RU" sz="1600" b="1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Пироги и блинчики – всё на стол мечи!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92858" y="5661248"/>
            <a:ext cx="3726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Люди шутили, рассказывали различные небылицы.</a:t>
            </a:r>
          </a:p>
        </p:txBody>
      </p:sp>
    </p:spTree>
    <p:extLst>
      <p:ext uri="{BB962C8B-B14F-4D97-AF65-F5344CB8AC3E}">
        <p14:creationId xmlns="" xmlns:p14="http://schemas.microsoft.com/office/powerpoint/2010/main" val="130186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332656"/>
            <a:ext cx="42611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all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ШИРОКИЙ ЧЕТВЕРГ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40152" y="1484784"/>
            <a:ext cx="30963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А в ЧЕТВЕРГ - раздольный "РАЗГУЛЯЙ" приходит.</a:t>
            </a:r>
            <a:b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Ледяные крепости,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снежные бои...</a:t>
            </a:r>
            <a:b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Тройки с бубенцами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на поля выходят.</a:t>
            </a:r>
            <a:b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</a:br>
            <a:endParaRPr lang="ru-RU" sz="2200" dirty="0">
              <a:solidFill>
                <a:srgbClr val="FFCAAD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6088559"/>
            <a:ext cx="7272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В этот день возили чучело зимы, устраивали соревнования в силе и ловкости.</a:t>
            </a:r>
          </a:p>
        </p:txBody>
      </p:sp>
      <p:pic>
        <p:nvPicPr>
          <p:cNvPr id="6" name="Рисунок 5" descr="IMG-20210317-WA00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836712"/>
            <a:ext cx="4139952" cy="3104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-20210317-WA00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3284984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95408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332656"/>
            <a:ext cx="5526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all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ТЕЩИНЫ  </a:t>
            </a:r>
            <a:r>
              <a:rPr kumimoji="0" lang="ru-RU" sz="3600" b="0" i="0" u="none" strike="noStrike" kern="0" cap="all" spc="0" normalizeH="0" baseline="0" noProof="0" dirty="0" err="1" smtClean="0">
                <a:ln>
                  <a:noFill/>
                </a:ln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вЕЧЕРИНКИ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Содержимое 3" descr="http://stat16.privet.ru/lr/0b094e7a678757fd61cd0d9e8c0058ce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32040" y="1196752"/>
            <a:ext cx="383953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9512" y="1484784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Масленица</a:t>
            </a:r>
            <a:r>
              <a:rPr lang="ru-RU" sz="2200" b="1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3200" b="1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это еще и  семейный праздник. Весна всегда связывалась с началом новой </a:t>
            </a:r>
            <a:r>
              <a:rPr lang="ru-RU" sz="3200" b="1" dirty="0" smtClean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жизни</a:t>
            </a:r>
            <a:r>
              <a:rPr lang="ru-RU" sz="3200" dirty="0" smtClean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200" dirty="0">
              <a:solidFill>
                <a:srgbClr val="FFCAAD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109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9225" y="369530"/>
            <a:ext cx="5454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all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ЗОЛОВКИНЫ ПОСИДЕЛКИ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12" descr="Картинка 22 из 8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55093"/>
            <a:ext cx="3732213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3968" y="2882703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</a:rPr>
              <a:t>Этот день был всегда шумным, с ряжеными, играми, любимыми русскими забавами: катанием с гор на салазках, катание на лошадях.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4E3B3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269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404664"/>
            <a:ext cx="6102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all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ПРОЩЕННОЕ ВОСКРЕСЕНЬЕ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340768"/>
            <a:ext cx="86764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Последний день Масленицы  - </a:t>
            </a:r>
            <a:r>
              <a:rPr lang="ru-RU" sz="2200" dirty="0" smtClean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самый важный день на всей масленичной неделе. Все, от мала до велика, просят друг у друга прощения, чтобы встретить весну с чистой совестью.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87034" y="311948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3333FF"/>
                </a:solidFill>
                <a:latin typeface="Cooper" pitchFamily="34" charset="0"/>
              </a:rPr>
              <a:t>Последний день Масленицы был самым шумным и весёлым. Устраивались соревнования</a:t>
            </a:r>
          </a:p>
        </p:txBody>
      </p:sp>
      <p:pic>
        <p:nvPicPr>
          <p:cNvPr id="6" name="Picture 5" descr="D:\Марина\праздники на руси\масленица\борьб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3505597" cy="232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:\Марина\праздники на руси\масленица\бой в конном строю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8882" y="4689140"/>
            <a:ext cx="2736304" cy="2050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4546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260648"/>
            <a:ext cx="428396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Дарили сделанные из белых и красных ниток </a:t>
            </a:r>
            <a:r>
              <a:rPr lang="ru-RU" sz="3200" dirty="0" err="1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мартенички</a:t>
            </a:r>
            <a:r>
              <a:rPr lang="ru-RU" sz="3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, куколки мальчика и девочки, - символ дружбы. </a:t>
            </a:r>
            <a:endParaRPr lang="ru-RU" sz="3200" dirty="0" smtClean="0">
              <a:solidFill>
                <a:srgbClr val="FFCAAD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 smtClean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Ими </a:t>
            </a:r>
            <a:r>
              <a:rPr lang="ru-RU" sz="3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взмахивали и приговаривали: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3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Ты прости меня, прости.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3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Все обиды отпусти.</a:t>
            </a:r>
          </a:p>
        </p:txBody>
      </p:sp>
      <p:pic>
        <p:nvPicPr>
          <p:cNvPr id="3" name="Рисунок 6" descr="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11092"/>
            <a:ext cx="302857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6014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Марина\праздники на руси\масленица\event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42873"/>
            <a:ext cx="3714750" cy="556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000" y="1052736"/>
            <a:ext cx="4104456" cy="4321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ooper" pitchFamily="34" charset="0"/>
              </a:rPr>
              <a:t>Вечером устраивали большой костёр и Масленицу сжигали. Начинался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oper" pitchFamily="34" charset="0"/>
              </a:rPr>
              <a:t>пост.</a:t>
            </a:r>
          </a:p>
          <a:p>
            <a:pPr marL="342900" lvl="0" indent="-342900" 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У масленичного костра собиралось всегда много народу, было весело, звучало много песен. С Масленицей прощались и в шутку и всерьёз. Подбрасывая солому в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огонь.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3333FF"/>
              </a:solidFill>
              <a:latin typeface="Cooper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440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zastavki.com/pictures/1600x1200/2011/Holidays_Carnival_Scarecrow_at_Shrovetide_027255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4053"/>
            <a:ext cx="9144000" cy="6859588"/>
          </a:xfrm>
          <a:prstGeom prst="snipRoundRect">
            <a:avLst>
              <a:gd name="adj1" fmla="val 16667"/>
              <a:gd name="adj2" fmla="val 40687"/>
            </a:avLst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48680"/>
            <a:ext cx="6768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>
                <a:solidFill>
                  <a:srgbClr val="00CC00"/>
                </a:solidFill>
                <a:latin typeface="Arial" charset="0"/>
                <a:cs typeface="Arial" charset="0"/>
              </a:rPr>
              <a:t>Масленица – это проводы зимы и встреча весны</a:t>
            </a:r>
            <a:endParaRPr lang="ru-RU" sz="400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5" name="Picture 2" descr="https://encrypted-tbn2.google.com/images?q=tbn:ANd9GcSHd0EMYnourIsidlHDYeyjdK8ESeFTuadLGmXcIx3SKh0IVLd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57631"/>
            <a:ext cx="1681163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872119"/>
            <a:ext cx="396875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5673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492896"/>
            <a:ext cx="8686800" cy="841248"/>
          </a:xfrm>
        </p:spPr>
        <p:txBody>
          <a:bodyPr>
            <a:norm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8188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aby.ladybye.ru/wp-content/uploads/2012/02/200602270939-3410.ht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240261"/>
            <a:ext cx="2592288" cy="30617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-fotki.yandex.ru/get/5506/21871983.3b/0_7339c_f1c4bce5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3302018"/>
            <a:ext cx="4743450" cy="3333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0886" y="620688"/>
            <a:ext cx="48245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На Масленицу провожают зиму, встречают весеннее солнышко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65422" y="4437112"/>
            <a:ext cx="36285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3333FF"/>
                </a:solidFill>
                <a:latin typeface="Cooper" pitchFamily="34" charset="0"/>
              </a:rPr>
              <a:t>Масленица всегда была шумной, весёлой с песнями и играми</a:t>
            </a:r>
          </a:p>
        </p:txBody>
      </p:sp>
    </p:spTree>
    <p:extLst>
      <p:ext uri="{BB962C8B-B14F-4D97-AF65-F5344CB8AC3E}">
        <p14:creationId xmlns="" xmlns:p14="http://schemas.microsoft.com/office/powerpoint/2010/main" val="426818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08554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3333FF"/>
                </a:solidFill>
                <a:latin typeface="Cooper" pitchFamily="34" charset="0"/>
              </a:rPr>
              <a:t>Чтобы всё в будущем году было благополучно пели песенки-</a:t>
            </a:r>
            <a:r>
              <a:rPr lang="ru-RU" sz="2400" b="1" dirty="0" err="1">
                <a:solidFill>
                  <a:srgbClr val="3333FF"/>
                </a:solidFill>
                <a:latin typeface="Cooper" pitchFamily="34" charset="0"/>
              </a:rPr>
              <a:t>заклички</a:t>
            </a:r>
            <a:endParaRPr lang="ru-RU" sz="2400" b="1" dirty="0">
              <a:solidFill>
                <a:srgbClr val="3333FF"/>
              </a:solidFill>
              <a:latin typeface="Cooper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1268760"/>
            <a:ext cx="41399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3333FF"/>
                </a:solidFill>
                <a:latin typeface="Cooper" pitchFamily="34" charset="0"/>
              </a:rPr>
              <a:t>Выходи, народ,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3333FF"/>
                </a:solidFill>
                <a:latin typeface="Cooper" pitchFamily="34" charset="0"/>
              </a:rPr>
              <a:t>Становись у ворот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3333FF"/>
                </a:solidFill>
                <a:latin typeface="Cooper" pitchFamily="34" charset="0"/>
              </a:rPr>
              <a:t>Весну закликать,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3333FF"/>
                </a:solidFill>
                <a:latin typeface="Cooper" pitchFamily="34" charset="0"/>
              </a:rPr>
              <a:t>Зимушку провожать.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3333FF"/>
                </a:solidFill>
                <a:latin typeface="Cooper" pitchFamily="34" charset="0"/>
              </a:rPr>
              <a:t>Весна, весна-красна,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3333FF"/>
                </a:solidFill>
                <a:latin typeface="Cooper" pitchFamily="34" charset="0"/>
              </a:rPr>
              <a:t>Приди, весна, с радостью!</a:t>
            </a:r>
          </a:p>
        </p:txBody>
      </p:sp>
      <p:pic>
        <p:nvPicPr>
          <p:cNvPr id="5" name="Рисунок 4" descr="IMG-20210317-WA00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20888"/>
            <a:ext cx="4788024" cy="3591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5729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04664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3333FF"/>
                </a:solidFill>
                <a:latin typeface="Cooper" pitchFamily="34" charset="0"/>
              </a:rPr>
              <a:t>Всю неделю на Масленицу веселились, катались с горки, водили хороводы</a:t>
            </a:r>
          </a:p>
        </p:txBody>
      </p:sp>
      <p:pic>
        <p:nvPicPr>
          <p:cNvPr id="5122" name="Picture 2" descr="http://savepic.ru/348217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 rot="21136430">
            <a:off x="435588" y="1349928"/>
            <a:ext cx="3696429" cy="5130411"/>
          </a:xfrm>
          <a:prstGeom prst="roundRect">
            <a:avLst>
              <a:gd name="adj" fmla="val 18248"/>
            </a:avLst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IMG-20210317-WA00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27901">
            <a:off x="3445602" y="2186448"/>
            <a:ext cx="5142900" cy="3857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85037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-fotki.yandex.ru/get/4406/101695605.dcd/0_9d495_c7d920de_X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82050">
            <a:off x="510722" y="3070109"/>
            <a:ext cx="4392488" cy="29252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04048" y="4005064"/>
            <a:ext cx="45158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" pitchFamily="34" charset="0"/>
              </a:rPr>
              <a:t>Как на масленой неделе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" pitchFamily="34" charset="0"/>
              </a:rPr>
              <a:t>Из трубы блины летели.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" pitchFamily="34" charset="0"/>
              </a:rPr>
              <a:t>Ой,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" pitchFamily="34" charset="0"/>
              </a:rPr>
              <a:t>блиночки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" pitchFamily="34" charset="0"/>
              </a:rPr>
              <a:t> мои,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" pitchFamily="34" charset="0"/>
              </a:rPr>
              <a:t>Блины масленые,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" pitchFamily="34" charset="0"/>
              </a:rPr>
              <a:t>Ой, блины, блины, блины,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" pitchFamily="34" charset="0"/>
              </a:rPr>
              <a:t>Разрумяненькие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" pitchFamily="34" charset="0"/>
              </a:rPr>
              <a:t>!</a:t>
            </a:r>
          </a:p>
        </p:txBody>
      </p:sp>
      <p:pic>
        <p:nvPicPr>
          <p:cNvPr id="4" name="Рисунок 3" descr="IMG-20210317-WA00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60648"/>
            <a:ext cx="4536504" cy="3402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249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05.radikal.ru/i178/1003/c6/6a63f05b1fe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4686338" cy="31120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g01.chitalnya.ru/upload2/382/75249665277078745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564904"/>
            <a:ext cx="3768502" cy="37685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28454" y="620688"/>
            <a:ext cx="34189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333FF"/>
                </a:solidFill>
                <a:latin typeface="Cooper" pitchFamily="34" charset="0"/>
              </a:rPr>
              <a:t>Румяный блин означал весеннее солнышко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293096"/>
            <a:ext cx="4896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3333FF"/>
                </a:solidFill>
                <a:latin typeface="Cooper" pitchFamily="34" charset="0"/>
              </a:rPr>
              <a:t>И в наше время на Масленицу пекут блины. Это старинный русский обычай – встречать весну</a:t>
            </a:r>
          </a:p>
        </p:txBody>
      </p:sp>
    </p:spTree>
    <p:extLst>
      <p:ext uri="{BB962C8B-B14F-4D97-AF65-F5344CB8AC3E}">
        <p14:creationId xmlns="" xmlns:p14="http://schemas.microsoft.com/office/powerpoint/2010/main" val="281855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upercook.ru/images-maslenica/rus-masl-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9503" y="1916832"/>
            <a:ext cx="5619750" cy="4048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548680"/>
            <a:ext cx="59766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spc="300" dirty="0">
                <a:solidFill>
                  <a:srgbClr val="0033CC"/>
                </a:solidFill>
              </a:rPr>
              <a:t>Каждый день Масленицы имеет свое название и обряды</a:t>
            </a:r>
            <a:br>
              <a:rPr lang="ru-RU" sz="2800" b="1" i="1" spc="300" dirty="0">
                <a:solidFill>
                  <a:srgbClr val="0033CC"/>
                </a:solidFill>
              </a:rPr>
            </a:br>
            <a:endParaRPr lang="ru-RU" sz="2800" spc="300" dirty="0"/>
          </a:p>
        </p:txBody>
      </p:sp>
    </p:spTree>
    <p:extLst>
      <p:ext uri="{BB962C8B-B14F-4D97-AF65-F5344CB8AC3E}">
        <p14:creationId xmlns="" xmlns:p14="http://schemas.microsoft.com/office/powerpoint/2010/main" val="427912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404664"/>
            <a:ext cx="489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all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ВСТРЕЧА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Содержимое 3" descr="http://stat16.privet.ru/lr/0b096409036c0e775eb258f3b2a7cfbe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1241245">
            <a:off x="395536" y="1268760"/>
            <a:ext cx="345638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G-20210317-WA00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07509">
            <a:off x="3167099" y="2146360"/>
            <a:ext cx="5580492" cy="4185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27104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577</TotalTime>
  <Words>485</Words>
  <Application>Microsoft Office PowerPoint</Application>
  <PresentationFormat>Экран (4:3)</PresentationFormat>
  <Paragraphs>56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Заячий остров</dc:title>
  <dc:creator>Guest</dc:creator>
  <cp:lastModifiedBy>Виталий Банников</cp:lastModifiedBy>
  <cp:revision>65</cp:revision>
  <dcterms:created xsi:type="dcterms:W3CDTF">2011-04-21T14:37:15Z</dcterms:created>
  <dcterms:modified xsi:type="dcterms:W3CDTF">2021-03-19T09:13:11Z</dcterms:modified>
</cp:coreProperties>
</file>